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notesMasterIdLst>
    <p:notesMasterId r:id="rId23"/>
  </p:notesMasterIdLst>
  <p:sldIdLst>
    <p:sldId id="256" r:id="rId2"/>
    <p:sldId id="258" r:id="rId3"/>
    <p:sldId id="257" r:id="rId4"/>
    <p:sldId id="261" r:id="rId5"/>
    <p:sldId id="270" r:id="rId6"/>
    <p:sldId id="264" r:id="rId7"/>
    <p:sldId id="278" r:id="rId8"/>
    <p:sldId id="263" r:id="rId9"/>
    <p:sldId id="262" r:id="rId10"/>
    <p:sldId id="266" r:id="rId11"/>
    <p:sldId id="265" r:id="rId12"/>
    <p:sldId id="279" r:id="rId13"/>
    <p:sldId id="268" r:id="rId14"/>
    <p:sldId id="269" r:id="rId15"/>
    <p:sldId id="273" r:id="rId16"/>
    <p:sldId id="275" r:id="rId17"/>
    <p:sldId id="280" r:id="rId18"/>
    <p:sldId id="271" r:id="rId19"/>
    <p:sldId id="283" r:id="rId20"/>
    <p:sldId id="272" r:id="rId21"/>
    <p:sldId id="284" r:id="rId2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2A00"/>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21" autoAdjust="0"/>
  </p:normalViewPr>
  <p:slideViewPr>
    <p:cSldViewPr snapToGrid="0">
      <p:cViewPr varScale="1">
        <p:scale>
          <a:sx n="93" d="100"/>
          <a:sy n="93" d="100"/>
        </p:scale>
        <p:origin x="456" y="72"/>
      </p:cViewPr>
      <p:guideLst/>
    </p:cSldViewPr>
  </p:slideViewPr>
  <p:outlineViewPr>
    <p:cViewPr>
      <p:scale>
        <a:sx n="33" d="100"/>
        <a:sy n="33" d="100"/>
      </p:scale>
      <p:origin x="0" y="-115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0DC7E-6256-44F7-A6F0-B2C6E3C20584}" type="datetimeFigureOut">
              <a:rPr lang="es-ES" smtClean="0"/>
              <a:t>11/11/2024</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90879-944F-4913-A801-479726D535AA}" type="slidenum">
              <a:rPr lang="es-ES" smtClean="0"/>
              <a:t>‹#›</a:t>
            </a:fld>
            <a:endParaRPr lang="es-ES"/>
          </a:p>
        </p:txBody>
      </p:sp>
    </p:spTree>
    <p:extLst>
      <p:ext uri="{BB962C8B-B14F-4D97-AF65-F5344CB8AC3E}">
        <p14:creationId xmlns:p14="http://schemas.microsoft.com/office/powerpoint/2010/main" val="174531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E6D78-7A84-02E4-3F52-D4AD84BA4E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2AB10CF3-DA3A-CAC4-08EE-8B501568A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93089290-D74E-EF42-1F12-63164695DA56}"/>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BEB42F6A-ADC4-6A54-784B-3421E59FC23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F178F04-59EE-3140-042C-D5D481A90799}"/>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110601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44C14-AD1A-6173-B707-EFFA77A4BD75}"/>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D64941E2-417F-15E2-F870-3C9C3B4CCE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3BF626F0-A892-58FB-968D-741DD1C7F7B4}"/>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AD8A10F6-9944-8ECE-19B0-EADF007AA671}"/>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9EABC82-A039-4B71-95CE-3A7A9D50023F}"/>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898683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8182DC-DE7F-3AF1-7393-6BC6F97D7D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D9E8871-0EF4-BF54-E146-CA81FFDEAB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FD24235E-8BCC-409A-1FF3-AD799ABD279D}"/>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FE51CB32-835E-F2DB-7405-01FC72434BA5}"/>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1A9F9F7-CCFD-9D95-8F9F-2372BA8D11AE}"/>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560243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21CD4-4821-0C0F-048A-5A2180F77BF0}"/>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EEA87991-959C-9BB2-3171-07E0658222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DA90F7AC-82FC-69AE-BC58-3BF7B95E9222}"/>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5198FA7A-4A23-E4D9-0AEF-A6899C81831B}"/>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962C64B7-4150-8F6E-A20A-9C05B2A4C062}"/>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68520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4D14C-A06F-4671-6D73-791DBC2E1E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09F4E90B-DA5A-CB94-A46C-9C6B90D70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71198E-57BE-D68F-DD03-9B95A6AFCE3B}"/>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3DE454E3-862C-DDF4-3CD5-0D0A4AFCEB25}"/>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98F3991-B903-670C-34CC-012678FFDD1B}"/>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16124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BA471-0B04-130B-5A96-6BA967784FE6}"/>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7120195F-DB21-6A32-9632-4244F55C39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32C24E6-38D9-4B2E-B828-701652498E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4B7AB728-2AE5-C0E9-6647-ED7492F7BEFA}"/>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6" name="Footer Placeholder 5">
            <a:extLst>
              <a:ext uri="{FF2B5EF4-FFF2-40B4-BE49-F238E27FC236}">
                <a16:creationId xmlns:a16="http://schemas.microsoft.com/office/drawing/2014/main" id="{2F9BEF99-18ED-FEBD-C004-063BD8FADB0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263CB92-D9F6-9B62-27B7-10AC7EF8926D}"/>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431654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B52A-7999-A4D0-F4FB-08513D18A7F1}"/>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8CB3FBE7-D743-49BC-6EC6-0B325AB583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1F593F-D211-E737-C6C3-D6F2A394E2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7818601D-42FC-6039-5096-1B6E5B33E7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847D2-49D5-1EBB-8255-83C5877E2E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BAEF0CB6-99F0-02D7-60C1-E23C9E481F70}"/>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8" name="Footer Placeholder 7">
            <a:extLst>
              <a:ext uri="{FF2B5EF4-FFF2-40B4-BE49-F238E27FC236}">
                <a16:creationId xmlns:a16="http://schemas.microsoft.com/office/drawing/2014/main" id="{FB7DB6FA-FED6-DB00-78A0-CC5288BA8E40}"/>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DFF8336A-343F-0804-D3C8-1148CEB2D565}"/>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13138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18F25-EB42-73BD-FC15-A7B3E12BBB1E}"/>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06D068F0-DC02-9D0D-BDFD-0A6EE7B25743}"/>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4" name="Footer Placeholder 3">
            <a:extLst>
              <a:ext uri="{FF2B5EF4-FFF2-40B4-BE49-F238E27FC236}">
                <a16:creationId xmlns:a16="http://schemas.microsoft.com/office/drawing/2014/main" id="{AD51D81D-37FD-7187-F4B0-76049749CF3F}"/>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1E8FF6BC-7C70-4FF9-C0BE-4F42CCE624A4}"/>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2551767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B2B66-D805-6433-7B18-EC3847584A8A}"/>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3" name="Footer Placeholder 2">
            <a:extLst>
              <a:ext uri="{FF2B5EF4-FFF2-40B4-BE49-F238E27FC236}">
                <a16:creationId xmlns:a16="http://schemas.microsoft.com/office/drawing/2014/main" id="{A8E829BA-8F67-1B03-DBAB-2DFA5C76A3A5}"/>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25D36CC5-BC72-AEBB-20BA-5DC1DE1896D0}"/>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17693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3599-F629-F16F-0C41-35EA781D40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7B6641A4-44BA-27BF-F8D5-D98D0FADFD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E05A70B6-B0ED-55EE-62AC-800725CCA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0BFA63-8A54-8713-A647-E9CEF40922DA}"/>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6" name="Footer Placeholder 5">
            <a:extLst>
              <a:ext uri="{FF2B5EF4-FFF2-40B4-BE49-F238E27FC236}">
                <a16:creationId xmlns:a16="http://schemas.microsoft.com/office/drawing/2014/main" id="{09E59015-F828-1276-B8AC-48E6B05AFE50}"/>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E48543CD-C2E3-243D-B461-6599B9F2B077}"/>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342873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26D6-0777-6BE0-D6BC-16A161943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3AB41EF3-E7AA-1242-3F94-EEBA0BE3A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ABE7574D-D1E5-1CFE-C4AF-D3FA26135C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9E0E0-C89D-766B-5CFE-226C70EB3E17}"/>
              </a:ext>
            </a:extLst>
          </p:cNvPr>
          <p:cNvSpPr>
            <a:spLocks noGrp="1"/>
          </p:cNvSpPr>
          <p:nvPr>
            <p:ph type="dt" sz="half" idx="10"/>
          </p:nvPr>
        </p:nvSpPr>
        <p:spPr/>
        <p:txBody>
          <a:bodyPr/>
          <a:lstStyle/>
          <a:p>
            <a:fld id="{6BC6341E-1CBB-48DE-8CE0-A621BBE7DB28}" type="datetimeFigureOut">
              <a:rPr lang="es-ES" smtClean="0"/>
              <a:t>11/11/2024</a:t>
            </a:fld>
            <a:endParaRPr lang="es-ES"/>
          </a:p>
        </p:txBody>
      </p:sp>
      <p:sp>
        <p:nvSpPr>
          <p:cNvPr id="6" name="Footer Placeholder 5">
            <a:extLst>
              <a:ext uri="{FF2B5EF4-FFF2-40B4-BE49-F238E27FC236}">
                <a16:creationId xmlns:a16="http://schemas.microsoft.com/office/drawing/2014/main" id="{CB036214-4789-B403-73EB-328A6100F095}"/>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D457D2D8-3A5C-1E4B-FAE1-86BD9932AAEF}"/>
              </a:ext>
            </a:extLst>
          </p:cNvPr>
          <p:cNvSpPr>
            <a:spLocks noGrp="1"/>
          </p:cNvSpPr>
          <p:nvPr>
            <p:ph type="sldNum" sz="quarter" idx="12"/>
          </p:nvPr>
        </p:nvSpPr>
        <p:spPr/>
        <p:txBody>
          <a:bodyPr/>
          <a:lstStyle/>
          <a:p>
            <a:fld id="{99422D5C-81EC-487D-985B-07F6FE9B92B2}" type="slidenum">
              <a:rPr lang="es-ES" smtClean="0"/>
              <a:t>‹#›</a:t>
            </a:fld>
            <a:endParaRPr lang="es-ES"/>
          </a:p>
        </p:txBody>
      </p:sp>
    </p:spTree>
    <p:extLst>
      <p:ext uri="{BB962C8B-B14F-4D97-AF65-F5344CB8AC3E}">
        <p14:creationId xmlns:p14="http://schemas.microsoft.com/office/powerpoint/2010/main" val="313734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186508-67BC-27FF-3033-ECEB4BE0A8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9FC615FF-E4C0-7692-BDAD-865A30C4DD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5738EE8-B4DF-3F1B-26CF-E4A9F1094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6341E-1CBB-48DE-8CE0-A621BBE7DB28}" type="datetimeFigureOut">
              <a:rPr lang="es-ES" smtClean="0"/>
              <a:t>11/11/2024</a:t>
            </a:fld>
            <a:endParaRPr lang="es-ES"/>
          </a:p>
        </p:txBody>
      </p:sp>
      <p:sp>
        <p:nvSpPr>
          <p:cNvPr id="5" name="Footer Placeholder 4">
            <a:extLst>
              <a:ext uri="{FF2B5EF4-FFF2-40B4-BE49-F238E27FC236}">
                <a16:creationId xmlns:a16="http://schemas.microsoft.com/office/drawing/2014/main" id="{2F3A5F6E-9D33-25E5-1843-E39288A81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C29D3AF8-EAE4-FA92-9ECF-DD4A20532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22D5C-81EC-487D-985B-07F6FE9B92B2}" type="slidenum">
              <a:rPr lang="es-ES" smtClean="0"/>
              <a:t>‹#›</a:t>
            </a:fld>
            <a:endParaRPr lang="es-ES"/>
          </a:p>
        </p:txBody>
      </p:sp>
    </p:spTree>
    <p:extLst>
      <p:ext uri="{BB962C8B-B14F-4D97-AF65-F5344CB8AC3E}">
        <p14:creationId xmlns:p14="http://schemas.microsoft.com/office/powerpoint/2010/main" val="54984287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F:\00BBK\EDA\University\university_map.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90C44E6-0D01-0592-707A-7BA99ECAC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116" y="1"/>
            <a:ext cx="7125359" cy="6857999"/>
          </a:xfrm>
          <a:prstGeom prst="rect">
            <a:avLst/>
          </a:prstGeom>
        </p:spPr>
      </p:pic>
      <p:sp>
        <p:nvSpPr>
          <p:cNvPr id="2" name="Title 1"/>
          <p:cNvSpPr>
            <a:spLocks noGrp="1"/>
          </p:cNvSpPr>
          <p:nvPr>
            <p:ph type="ctrTitle"/>
          </p:nvPr>
        </p:nvSpPr>
        <p:spPr>
          <a:xfrm>
            <a:off x="-82379" y="1"/>
            <a:ext cx="5218495" cy="2421924"/>
          </a:xfrm>
        </p:spPr>
        <p:txBody>
          <a:bodyPr>
            <a:noAutofit/>
          </a:bodyPr>
          <a:lstStyle/>
          <a:p>
            <a:pPr algn="ctr"/>
            <a:r>
              <a:rPr sz="5000" b="1" dirty="0">
                <a:solidFill>
                  <a:schemeClr val="accent1">
                    <a:lumMod val="50000"/>
                  </a:schemeClr>
                </a:solidFill>
              </a:rPr>
              <a:t>University Ranking Analysis</a:t>
            </a:r>
            <a:br>
              <a:rPr lang="es-ES" sz="5000" b="1" dirty="0">
                <a:solidFill>
                  <a:schemeClr val="accent1">
                    <a:lumMod val="50000"/>
                  </a:schemeClr>
                </a:solidFill>
              </a:rPr>
            </a:br>
            <a:r>
              <a:rPr sz="5000" b="1" dirty="0">
                <a:solidFill>
                  <a:schemeClr val="accent1">
                    <a:lumMod val="50000"/>
                  </a:schemeClr>
                </a:solidFill>
              </a:rPr>
              <a:t> (2014-2024)</a:t>
            </a:r>
          </a:p>
        </p:txBody>
      </p:sp>
      <p:sp>
        <p:nvSpPr>
          <p:cNvPr id="3" name="Subtitle 2"/>
          <p:cNvSpPr>
            <a:spLocks noGrp="1"/>
          </p:cNvSpPr>
          <p:nvPr>
            <p:ph type="subTitle" idx="1"/>
          </p:nvPr>
        </p:nvSpPr>
        <p:spPr>
          <a:xfrm>
            <a:off x="41013" y="3115962"/>
            <a:ext cx="4927256" cy="1235675"/>
          </a:xfrm>
        </p:spPr>
        <p:txBody>
          <a:bodyPr>
            <a:normAutofit/>
          </a:bodyPr>
          <a:lstStyle/>
          <a:p>
            <a:pPr algn="ctr"/>
            <a:r>
              <a:rPr lang="en-US" b="1" dirty="0">
                <a:solidFill>
                  <a:schemeClr val="tx1">
                    <a:lumMod val="65000"/>
                    <a:lumOff val="35000"/>
                  </a:schemeClr>
                </a:solidFill>
              </a:rPr>
              <a:t>Global University Trends:</a:t>
            </a:r>
          </a:p>
          <a:p>
            <a:pPr algn="ctr"/>
            <a:r>
              <a:rPr lang="en-US" b="1" dirty="0">
                <a:solidFill>
                  <a:schemeClr val="tx1">
                    <a:lumMod val="65000"/>
                    <a:lumOff val="35000"/>
                  </a:schemeClr>
                </a:solidFill>
              </a:rPr>
              <a:t> A Decade of Rankings and Performance</a:t>
            </a:r>
          </a:p>
          <a:p>
            <a:endParaRPr lang="en-US" sz="2800" b="1" dirty="0">
              <a:solidFill>
                <a:schemeClr val="tx1">
                  <a:lumMod val="65000"/>
                  <a:lumOff val="35000"/>
                </a:schemeClr>
              </a:solidFill>
            </a:endParaRPr>
          </a:p>
        </p:txBody>
      </p:sp>
      <p:sp>
        <p:nvSpPr>
          <p:cNvPr id="8" name="Subtitle 2">
            <a:extLst>
              <a:ext uri="{FF2B5EF4-FFF2-40B4-BE49-F238E27FC236}">
                <a16:creationId xmlns:a16="http://schemas.microsoft.com/office/drawing/2014/main" id="{60CCF27C-2736-C212-AFA2-E4AAA99ACB6F}"/>
              </a:ext>
            </a:extLst>
          </p:cNvPr>
          <p:cNvSpPr txBox="1">
            <a:spLocks/>
          </p:cNvSpPr>
          <p:nvPr/>
        </p:nvSpPr>
        <p:spPr>
          <a:xfrm>
            <a:off x="41013" y="5799437"/>
            <a:ext cx="4022124" cy="7784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t>Arman </a:t>
            </a:r>
            <a:r>
              <a:rPr lang="en-US" sz="1600" dirty="0" err="1"/>
              <a:t>Ghaziaskari</a:t>
            </a:r>
            <a:r>
              <a:rPr lang="en-US" sz="1600" dirty="0"/>
              <a:t> Naeini</a:t>
            </a:r>
          </a:p>
          <a:p>
            <a:pPr algn="l"/>
            <a:r>
              <a:rPr lang="en-US" sz="1600" dirty="0"/>
              <a:t>November 2024</a:t>
            </a:r>
          </a:p>
        </p:txBody>
      </p:sp>
      <p:pic>
        <p:nvPicPr>
          <p:cNvPr id="5" name="Picture 4">
            <a:extLst>
              <a:ext uri="{FF2B5EF4-FFF2-40B4-BE49-F238E27FC236}">
                <a16:creationId xmlns:a16="http://schemas.microsoft.com/office/drawing/2014/main" id="{76AAC1F8-72E3-2CDD-A46B-0F1B93FE5346}"/>
              </a:ext>
            </a:extLst>
          </p:cNvPr>
          <p:cNvPicPr>
            <a:picLocks noChangeAspect="1"/>
          </p:cNvPicPr>
          <p:nvPr/>
        </p:nvPicPr>
        <p:blipFill>
          <a:blip r:embed="rId3"/>
          <a:stretch>
            <a:fillRect/>
          </a:stretch>
        </p:blipFill>
        <p:spPr>
          <a:xfrm>
            <a:off x="7849071" y="7247105"/>
            <a:ext cx="1281781" cy="1332689"/>
          </a:xfrm>
          <a:prstGeom prst="rect">
            <a:avLst/>
          </a:prstGeom>
        </p:spPr>
      </p:pic>
      <p:pic>
        <p:nvPicPr>
          <p:cNvPr id="9" name="Picture 8">
            <a:extLst>
              <a:ext uri="{FF2B5EF4-FFF2-40B4-BE49-F238E27FC236}">
                <a16:creationId xmlns:a16="http://schemas.microsoft.com/office/drawing/2014/main" id="{EE7DA318-54FF-9666-4003-DD73E33D8F69}"/>
              </a:ext>
            </a:extLst>
          </p:cNvPr>
          <p:cNvPicPr>
            <a:picLocks noChangeAspect="1"/>
          </p:cNvPicPr>
          <p:nvPr/>
        </p:nvPicPr>
        <p:blipFill>
          <a:blip r:embed="rId4"/>
          <a:stretch>
            <a:fillRect/>
          </a:stretch>
        </p:blipFill>
        <p:spPr>
          <a:xfrm>
            <a:off x="9465429" y="7130373"/>
            <a:ext cx="1465929" cy="1449421"/>
          </a:xfrm>
          <a:prstGeom prst="rect">
            <a:avLst/>
          </a:prstGeom>
        </p:spPr>
      </p:pic>
      <p:sp>
        <p:nvSpPr>
          <p:cNvPr id="10" name="AutoShape 2" descr="DALL·E 2024-11-08 18.35.44 - Create a professional, visually engaging infographic that showcases global university rankings from 2014 to 2024, focusing on key metrics_ world rank,.webp (1792×1024)">
            <a:extLst>
              <a:ext uri="{FF2B5EF4-FFF2-40B4-BE49-F238E27FC236}">
                <a16:creationId xmlns:a16="http://schemas.microsoft.com/office/drawing/2014/main" id="{53ADB075-9F07-F897-41DD-E0FD23BA9C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4" descr="DALL·E 2024-11-08 18.35.44 - Create a professional, visually engaging infographic that showcases global university rankings from 2014 to 2024, focusing on key metrics_ world rank,.webp (1792×1024)">
            <a:extLst>
              <a:ext uri="{FF2B5EF4-FFF2-40B4-BE49-F238E27FC236}">
                <a16:creationId xmlns:a16="http://schemas.microsoft.com/office/drawing/2014/main" id="{B9B89A76-6E2F-CAD1-63D1-A5B0A9B10F4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C2FA-FE43-71FD-DCB7-830617AF49C8}"/>
              </a:ext>
            </a:extLst>
          </p:cNvPr>
          <p:cNvSpPr>
            <a:spLocks noGrp="1"/>
          </p:cNvSpPr>
          <p:nvPr>
            <p:ph type="title"/>
          </p:nvPr>
        </p:nvSpPr>
        <p:spPr>
          <a:xfrm>
            <a:off x="98855" y="1315994"/>
            <a:ext cx="4637901" cy="4226011"/>
          </a:xfrm>
        </p:spPr>
        <p:txBody>
          <a:bodyPr>
            <a:noAutofit/>
          </a:bodyPr>
          <a:lstStyle/>
          <a:p>
            <a:r>
              <a:rPr lang="en-US" sz="2000" cap="none" dirty="0">
                <a:solidFill>
                  <a:schemeClr val="tx1"/>
                </a:solidFill>
                <a:latin typeface="Times New Roman" panose="02020603050405020304" pitchFamily="18" charset="0"/>
                <a:cs typeface="Times New Roman" panose="02020603050405020304" pitchFamily="18" charset="0"/>
              </a:rPr>
              <a:t>The USA and China dominate the spider plot with the largest areas.</a:t>
            </a: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r>
              <a:rPr lang="en-US" sz="2000" cap="none" dirty="0">
                <a:solidFill>
                  <a:schemeClr val="tx1"/>
                </a:solidFill>
                <a:latin typeface="Times New Roman" panose="02020603050405020304" pitchFamily="18" charset="0"/>
                <a:cs typeface="Times New Roman" panose="02020603050405020304" pitchFamily="18" charset="0"/>
              </a:rPr>
              <a:t>China has grown quickly in recent years, expanding outward on the plot.</a:t>
            </a: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r>
              <a:rPr lang="en-US" sz="2000" cap="none" dirty="0">
                <a:solidFill>
                  <a:schemeClr val="tx1"/>
                </a:solidFill>
                <a:latin typeface="Times New Roman" panose="02020603050405020304" pitchFamily="18" charset="0"/>
                <a:cs typeface="Times New Roman" panose="02020603050405020304" pitchFamily="18" charset="0"/>
              </a:rPr>
              <a:t>Japan, Germany, and the UK have smaller, stable areas, showing steady representation.</a:t>
            </a: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br>
              <a:rPr lang="en-US" sz="2000" cap="none" dirty="0">
                <a:solidFill>
                  <a:schemeClr val="tx1"/>
                </a:solidFill>
                <a:latin typeface="Times New Roman" panose="02020603050405020304" pitchFamily="18" charset="0"/>
                <a:cs typeface="Times New Roman" panose="02020603050405020304" pitchFamily="18" charset="0"/>
              </a:rPr>
            </a:br>
            <a:r>
              <a:rPr lang="en-US" sz="2000" cap="none" dirty="0">
                <a:solidFill>
                  <a:schemeClr val="tx1"/>
                </a:solidFill>
                <a:latin typeface="Times New Roman" panose="02020603050405020304" pitchFamily="18" charset="0"/>
                <a:cs typeface="Times New Roman" panose="02020603050405020304" pitchFamily="18" charset="0"/>
              </a:rPr>
              <a:t>The plot highlights the USA's lead in rankings, with China closing the gap quickly.</a:t>
            </a:r>
            <a:br>
              <a:rPr lang="en-US" sz="2000" cap="none" dirty="0">
                <a:solidFill>
                  <a:schemeClr val="tx1"/>
                </a:solidFill>
                <a:latin typeface="Times New Roman" panose="02020603050405020304" pitchFamily="18" charset="0"/>
                <a:cs typeface="Times New Roman" panose="02020603050405020304" pitchFamily="18" charset="0"/>
              </a:rPr>
            </a:br>
            <a:endParaRPr lang="es-ES" sz="2000" cap="none"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AB6FED1-F61C-3DB7-15DD-F4044D3DE9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8476" y="153443"/>
            <a:ext cx="7605271" cy="6769329"/>
          </a:xfrm>
        </p:spPr>
      </p:pic>
      <p:sp>
        <p:nvSpPr>
          <p:cNvPr id="4" name="Rectangle 3">
            <a:extLst>
              <a:ext uri="{FF2B5EF4-FFF2-40B4-BE49-F238E27FC236}">
                <a16:creationId xmlns:a16="http://schemas.microsoft.com/office/drawing/2014/main" id="{3D91F4EE-43F0-F364-6FBB-9B6C0D0E93CD}"/>
              </a:ext>
            </a:extLst>
          </p:cNvPr>
          <p:cNvSpPr/>
          <p:nvPr/>
        </p:nvSpPr>
        <p:spPr>
          <a:xfrm>
            <a:off x="5667632" y="153443"/>
            <a:ext cx="3995352" cy="3325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extBox 2">
            <a:extLst>
              <a:ext uri="{FF2B5EF4-FFF2-40B4-BE49-F238E27FC236}">
                <a16:creationId xmlns:a16="http://schemas.microsoft.com/office/drawing/2014/main" id="{FBBEFDB4-8919-37D5-BF5D-6A4EB161279F}"/>
              </a:ext>
            </a:extLst>
          </p:cNvPr>
          <p:cNvSpPr txBox="1"/>
          <p:nvPr/>
        </p:nvSpPr>
        <p:spPr>
          <a:xfrm>
            <a:off x="98855" y="186911"/>
            <a:ext cx="7863643" cy="299121"/>
          </a:xfrm>
          <a:prstGeom prst="rect">
            <a:avLst/>
          </a:prstGeom>
          <a:noFill/>
        </p:spPr>
        <p:txBody>
          <a:bodyPr wrap="square">
            <a:spAutoFit/>
          </a:bodyPr>
          <a:lstStyle/>
          <a:p>
            <a:pPr>
              <a:lnSpc>
                <a:spcPts val="1425"/>
              </a:lnSpc>
            </a:pP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Top 1000 University Counts in Top </a:t>
            </a:r>
            <a:r>
              <a:rPr lang="en-US" sz="2400" b="1" dirty="0">
                <a:solidFill>
                  <a:schemeClr val="accent1">
                    <a:lumMod val="75000"/>
                  </a:schemeClr>
                </a:solidFill>
                <a:latin typeface="Times New Roman" panose="02020603050405020304" pitchFamily="18" charset="0"/>
                <a:cs typeface="Times New Roman" panose="02020603050405020304" pitchFamily="18" charset="0"/>
              </a:rPr>
              <a:t>5 </a:t>
            </a: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Countries </a:t>
            </a:r>
            <a:r>
              <a:rPr lang="en-US" sz="2400" b="1" dirty="0">
                <a:solidFill>
                  <a:schemeClr val="accent1">
                    <a:lumMod val="75000"/>
                  </a:schemeClr>
                </a:solidFill>
                <a:latin typeface="Times New Roman" panose="02020603050405020304" pitchFamily="18" charset="0"/>
                <a:cs typeface="Times New Roman" panose="02020603050405020304" pitchFamily="18" charset="0"/>
              </a:rPr>
              <a:t>O</a:t>
            </a: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ver Year</a:t>
            </a:r>
          </a:p>
        </p:txBody>
      </p:sp>
    </p:spTree>
    <p:extLst>
      <p:ext uri="{BB962C8B-B14F-4D97-AF65-F5344CB8AC3E}">
        <p14:creationId xmlns:p14="http://schemas.microsoft.com/office/powerpoint/2010/main" val="4202996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C52E3C-2AB3-B014-2EB2-8773F7C2E854}"/>
              </a:ext>
            </a:extLst>
          </p:cNvPr>
          <p:cNvSpPr txBox="1"/>
          <p:nvPr/>
        </p:nvSpPr>
        <p:spPr>
          <a:xfrm>
            <a:off x="98856" y="177358"/>
            <a:ext cx="7863643" cy="299121"/>
          </a:xfrm>
          <a:prstGeom prst="rect">
            <a:avLst/>
          </a:prstGeom>
          <a:noFill/>
        </p:spPr>
        <p:txBody>
          <a:bodyPr wrap="square">
            <a:spAutoFit/>
          </a:bodyPr>
          <a:lstStyle/>
          <a:p>
            <a:pPr>
              <a:lnSpc>
                <a:spcPts val="1425"/>
              </a:lnSpc>
            </a:pP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Top 1000 University Counts in Top </a:t>
            </a:r>
            <a:r>
              <a:rPr lang="en-US" sz="2400" b="1" dirty="0">
                <a:solidFill>
                  <a:schemeClr val="accent1">
                    <a:lumMod val="75000"/>
                  </a:schemeClr>
                </a:solidFill>
                <a:latin typeface="Times New Roman" panose="02020603050405020304" pitchFamily="18" charset="0"/>
                <a:cs typeface="Times New Roman" panose="02020603050405020304" pitchFamily="18" charset="0"/>
              </a:rPr>
              <a:t>11 </a:t>
            </a: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Countries </a:t>
            </a:r>
            <a:r>
              <a:rPr lang="en-US" sz="2400" b="1" dirty="0">
                <a:solidFill>
                  <a:schemeClr val="accent1">
                    <a:lumMod val="75000"/>
                  </a:schemeClr>
                </a:solidFill>
                <a:latin typeface="Times New Roman" panose="02020603050405020304" pitchFamily="18" charset="0"/>
                <a:cs typeface="Times New Roman" panose="02020603050405020304" pitchFamily="18" charset="0"/>
              </a:rPr>
              <a:t>O</a:t>
            </a:r>
            <a:r>
              <a:rPr lang="en-US" sz="2400" b="1" dirty="0">
                <a:solidFill>
                  <a:schemeClr val="accent1">
                    <a:lumMod val="75000"/>
                  </a:schemeClr>
                </a:solidFill>
                <a:effectLst/>
                <a:latin typeface="Times New Roman" panose="02020603050405020304" pitchFamily="18" charset="0"/>
                <a:cs typeface="Times New Roman" panose="02020603050405020304" pitchFamily="18" charset="0"/>
              </a:rPr>
              <a:t>ver Year</a:t>
            </a:r>
          </a:p>
        </p:txBody>
      </p:sp>
      <p:pic>
        <p:nvPicPr>
          <p:cNvPr id="9" name="Picture 8">
            <a:extLst>
              <a:ext uri="{FF2B5EF4-FFF2-40B4-BE49-F238E27FC236}">
                <a16:creationId xmlns:a16="http://schemas.microsoft.com/office/drawing/2014/main" id="{189741EA-E2C2-48D3-1739-AA4C1A4F6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2314" y="476478"/>
            <a:ext cx="8509686" cy="6370499"/>
          </a:xfrm>
          <a:prstGeom prst="rect">
            <a:avLst/>
          </a:prstGeom>
        </p:spPr>
      </p:pic>
      <p:sp>
        <p:nvSpPr>
          <p:cNvPr id="10" name="Title 1">
            <a:extLst>
              <a:ext uri="{FF2B5EF4-FFF2-40B4-BE49-F238E27FC236}">
                <a16:creationId xmlns:a16="http://schemas.microsoft.com/office/drawing/2014/main" id="{6F409544-B568-9FCA-A3F9-EEB2CD991747}"/>
              </a:ext>
            </a:extLst>
          </p:cNvPr>
          <p:cNvSpPr>
            <a:spLocks noGrp="1"/>
          </p:cNvSpPr>
          <p:nvPr>
            <p:ph type="title"/>
          </p:nvPr>
        </p:nvSpPr>
        <p:spPr>
          <a:xfrm>
            <a:off x="98856" y="1169772"/>
            <a:ext cx="3583458" cy="4226011"/>
          </a:xfrm>
        </p:spPr>
        <p:txBody>
          <a:bodyPr>
            <a:noAutofit/>
          </a:bodyPr>
          <a:lstStyle/>
          <a:p>
            <a:r>
              <a:rPr lang="en-US" sz="2100" dirty="0">
                <a:latin typeface="Times New Roman" panose="02020603050405020304" pitchFamily="18" charset="0"/>
                <a:cs typeface="Times New Roman" panose="02020603050405020304" pitchFamily="18" charset="0"/>
              </a:rPr>
              <a:t>The top 11 universities remained from the same countries, </a:t>
            </a:r>
            <a:br>
              <a:rPr lang="en-US" sz="210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although the ranks between 3rd and 11th shifted over the years.</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 </a:t>
            </a:r>
            <a:r>
              <a:rPr lang="en-US" sz="2100" b="1" cap="none" dirty="0">
                <a:solidFill>
                  <a:schemeClr val="tx1"/>
                </a:solidFill>
                <a:latin typeface="Times New Roman" panose="02020603050405020304" pitchFamily="18" charset="0"/>
                <a:cs typeface="Times New Roman" panose="02020603050405020304" pitchFamily="18" charset="0"/>
              </a:rPr>
              <a:t>Notable:</a:t>
            </a:r>
            <a:br>
              <a:rPr lang="en-US" sz="2100" cap="none" dirty="0">
                <a:solidFill>
                  <a:schemeClr val="tx1"/>
                </a:solidFill>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Canada dropped out of the top 10 in 2024, allowing Australia, previously ranked 11th, to enter the top 10 for the first time in a decade</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endParaRPr lang="es-ES" sz="2100" cap="none"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24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C29CF-AAC9-1B6A-FD4C-884FDE40F4B7}"/>
              </a:ext>
            </a:extLst>
          </p:cNvPr>
          <p:cNvSpPr txBox="1"/>
          <p:nvPr/>
        </p:nvSpPr>
        <p:spPr>
          <a:xfrm>
            <a:off x="0" y="210064"/>
            <a:ext cx="7863643" cy="299121"/>
          </a:xfrm>
          <a:prstGeom prst="rect">
            <a:avLst/>
          </a:prstGeom>
          <a:noFill/>
        </p:spPr>
        <p:txBody>
          <a:bodyPr wrap="square">
            <a:spAutoFit/>
          </a:bodyPr>
          <a:lstStyle/>
          <a:p>
            <a:pPr>
              <a:lnSpc>
                <a:spcPts val="1425"/>
              </a:lnSpc>
            </a:pPr>
            <a:r>
              <a:rPr lang="en-US" sz="2400" b="1" dirty="0">
                <a:solidFill>
                  <a:schemeClr val="accent1"/>
                </a:solidFill>
                <a:effectLst/>
                <a:latin typeface="Times New Roman" panose="02020603050405020304" pitchFamily="18" charset="0"/>
                <a:cs typeface="Times New Roman" panose="02020603050405020304" pitchFamily="18" charset="0"/>
              </a:rPr>
              <a:t>Top 1000 University Counts in Top </a:t>
            </a:r>
            <a:r>
              <a:rPr lang="en-US" sz="2400" b="1" dirty="0">
                <a:solidFill>
                  <a:schemeClr val="accent1"/>
                </a:solidFill>
                <a:latin typeface="Times New Roman" panose="02020603050405020304" pitchFamily="18" charset="0"/>
                <a:cs typeface="Times New Roman" panose="02020603050405020304" pitchFamily="18" charset="0"/>
              </a:rPr>
              <a:t>20 </a:t>
            </a:r>
            <a:r>
              <a:rPr lang="en-US" sz="2400" b="1" dirty="0">
                <a:solidFill>
                  <a:schemeClr val="accent1"/>
                </a:solidFill>
                <a:effectLst/>
                <a:latin typeface="Times New Roman" panose="02020603050405020304" pitchFamily="18" charset="0"/>
                <a:cs typeface="Times New Roman" panose="02020603050405020304" pitchFamily="18" charset="0"/>
              </a:rPr>
              <a:t>Countries </a:t>
            </a:r>
            <a:r>
              <a:rPr lang="en-US" sz="2400" b="1" dirty="0">
                <a:solidFill>
                  <a:schemeClr val="accent1"/>
                </a:solidFill>
                <a:latin typeface="Times New Roman" panose="02020603050405020304" pitchFamily="18" charset="0"/>
                <a:cs typeface="Times New Roman" panose="02020603050405020304" pitchFamily="18" charset="0"/>
              </a:rPr>
              <a:t>O</a:t>
            </a:r>
            <a:r>
              <a:rPr lang="en-US" sz="2400" b="1" dirty="0">
                <a:solidFill>
                  <a:schemeClr val="accent1"/>
                </a:solidFill>
                <a:effectLst/>
                <a:latin typeface="Times New Roman" panose="02020603050405020304" pitchFamily="18" charset="0"/>
                <a:cs typeface="Times New Roman" panose="02020603050405020304" pitchFamily="18" charset="0"/>
              </a:rPr>
              <a:t>ver Year</a:t>
            </a:r>
          </a:p>
        </p:txBody>
      </p:sp>
      <p:grpSp>
        <p:nvGrpSpPr>
          <p:cNvPr id="18" name="Group 17">
            <a:extLst>
              <a:ext uri="{FF2B5EF4-FFF2-40B4-BE49-F238E27FC236}">
                <a16:creationId xmlns:a16="http://schemas.microsoft.com/office/drawing/2014/main" id="{409B56B7-911D-A3B7-E201-02930696B674}"/>
              </a:ext>
            </a:extLst>
          </p:cNvPr>
          <p:cNvGrpSpPr/>
          <p:nvPr/>
        </p:nvGrpSpPr>
        <p:grpSpPr>
          <a:xfrm>
            <a:off x="3830595" y="509185"/>
            <a:ext cx="8361405" cy="6348815"/>
            <a:chOff x="3781168" y="543697"/>
            <a:chExt cx="7933240" cy="5774725"/>
          </a:xfrm>
        </p:grpSpPr>
        <p:pic>
          <p:nvPicPr>
            <p:cNvPr id="8" name="Picture 7">
              <a:extLst>
                <a:ext uri="{FF2B5EF4-FFF2-40B4-BE49-F238E27FC236}">
                  <a16:creationId xmlns:a16="http://schemas.microsoft.com/office/drawing/2014/main" id="{10223DAE-7355-C30C-98A1-0122A96D7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168" y="543697"/>
              <a:ext cx="7933240" cy="5774725"/>
            </a:xfrm>
            <a:prstGeom prst="rect">
              <a:avLst/>
            </a:prstGeom>
          </p:spPr>
        </p:pic>
        <p:sp>
          <p:nvSpPr>
            <p:cNvPr id="9" name="Oval 8">
              <a:extLst>
                <a:ext uri="{FF2B5EF4-FFF2-40B4-BE49-F238E27FC236}">
                  <a16:creationId xmlns:a16="http://schemas.microsoft.com/office/drawing/2014/main" id="{86A2B654-C028-2076-0F28-524C212A1981}"/>
                </a:ext>
              </a:extLst>
            </p:cNvPr>
            <p:cNvSpPr/>
            <p:nvPr/>
          </p:nvSpPr>
          <p:spPr>
            <a:xfrm>
              <a:off x="5397163" y="3797163"/>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Oval 9">
              <a:extLst>
                <a:ext uri="{FF2B5EF4-FFF2-40B4-BE49-F238E27FC236}">
                  <a16:creationId xmlns:a16="http://schemas.microsoft.com/office/drawing/2014/main" id="{ECFF95A3-C764-83B4-1354-0FCB29EE9826}"/>
                </a:ext>
              </a:extLst>
            </p:cNvPr>
            <p:cNvSpPr/>
            <p:nvPr/>
          </p:nvSpPr>
          <p:spPr>
            <a:xfrm>
              <a:off x="7541221" y="3811133"/>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3B6801A2-A6E9-A481-0CF5-313D533B9338}"/>
                </a:ext>
              </a:extLst>
            </p:cNvPr>
            <p:cNvSpPr/>
            <p:nvPr/>
          </p:nvSpPr>
          <p:spPr>
            <a:xfrm>
              <a:off x="9344021" y="3788578"/>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Oval 11">
              <a:extLst>
                <a:ext uri="{FF2B5EF4-FFF2-40B4-BE49-F238E27FC236}">
                  <a16:creationId xmlns:a16="http://schemas.microsoft.com/office/drawing/2014/main" id="{3A9E073E-8477-B8F0-CD24-66F4F627EDF7}"/>
                </a:ext>
              </a:extLst>
            </p:cNvPr>
            <p:cNvSpPr/>
            <p:nvPr/>
          </p:nvSpPr>
          <p:spPr>
            <a:xfrm>
              <a:off x="11321693" y="3812364"/>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Oval 12">
              <a:extLst>
                <a:ext uri="{FF2B5EF4-FFF2-40B4-BE49-F238E27FC236}">
                  <a16:creationId xmlns:a16="http://schemas.microsoft.com/office/drawing/2014/main" id="{26C48815-BB05-0528-B760-E882D871F79D}"/>
                </a:ext>
              </a:extLst>
            </p:cNvPr>
            <p:cNvSpPr/>
            <p:nvPr/>
          </p:nvSpPr>
          <p:spPr>
            <a:xfrm>
              <a:off x="9261045" y="5700482"/>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Oval 13">
              <a:extLst>
                <a:ext uri="{FF2B5EF4-FFF2-40B4-BE49-F238E27FC236}">
                  <a16:creationId xmlns:a16="http://schemas.microsoft.com/office/drawing/2014/main" id="{0772A5C5-7262-4593-6E15-4CACE6E68FCA}"/>
                </a:ext>
              </a:extLst>
            </p:cNvPr>
            <p:cNvSpPr/>
            <p:nvPr/>
          </p:nvSpPr>
          <p:spPr>
            <a:xfrm>
              <a:off x="7283816" y="5689669"/>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Oval 14">
              <a:extLst>
                <a:ext uri="{FF2B5EF4-FFF2-40B4-BE49-F238E27FC236}">
                  <a16:creationId xmlns:a16="http://schemas.microsoft.com/office/drawing/2014/main" id="{27BB8B72-341F-1423-B60D-E7CF4BFC8819}"/>
                </a:ext>
              </a:extLst>
            </p:cNvPr>
            <p:cNvSpPr/>
            <p:nvPr/>
          </p:nvSpPr>
          <p:spPr>
            <a:xfrm>
              <a:off x="5303617" y="5696672"/>
              <a:ext cx="110082" cy="23065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7" name="Title 1">
            <a:extLst>
              <a:ext uri="{FF2B5EF4-FFF2-40B4-BE49-F238E27FC236}">
                <a16:creationId xmlns:a16="http://schemas.microsoft.com/office/drawing/2014/main" id="{9A4BED0F-9E89-C6D1-9272-DBB6CE1C2596}"/>
              </a:ext>
            </a:extLst>
          </p:cNvPr>
          <p:cNvSpPr>
            <a:spLocks noGrp="1"/>
          </p:cNvSpPr>
          <p:nvPr>
            <p:ph type="title"/>
          </p:nvPr>
        </p:nvSpPr>
        <p:spPr>
          <a:xfrm>
            <a:off x="321277" y="1931772"/>
            <a:ext cx="3188041" cy="1989439"/>
          </a:xfrm>
        </p:spPr>
        <p:txBody>
          <a:bodyPr>
            <a:noAutofit/>
          </a:bodyPr>
          <a:lstStyle/>
          <a:p>
            <a:pPr algn="ctr"/>
            <a:r>
              <a:rPr lang="en-US" sz="2100" cap="none" dirty="0">
                <a:solidFill>
                  <a:schemeClr val="tx1"/>
                </a:solidFill>
                <a:latin typeface="Times New Roman" panose="02020603050405020304" pitchFamily="18" charset="0"/>
                <a:cs typeface="Times New Roman" panose="02020603050405020304" pitchFamily="18" charset="0"/>
              </a:rPr>
              <a:t>Iran </a:t>
            </a: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entered the top 20 countries in 2018 </a:t>
            </a: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and has stayed there since.</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endParaRPr lang="es-ES" sz="2100" cap="none"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1252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4F5374-CEA9-84DE-C4E8-82A34BD02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4335" y="0"/>
            <a:ext cx="7677665" cy="6854086"/>
          </a:xfrm>
        </p:spPr>
      </p:pic>
      <p:sp>
        <p:nvSpPr>
          <p:cNvPr id="6" name="Title 1">
            <a:extLst>
              <a:ext uri="{FF2B5EF4-FFF2-40B4-BE49-F238E27FC236}">
                <a16:creationId xmlns:a16="http://schemas.microsoft.com/office/drawing/2014/main" id="{2D57ED7A-4793-7BD6-61AD-E81DD46D3EFF}"/>
              </a:ext>
            </a:extLst>
          </p:cNvPr>
          <p:cNvSpPr txBox="1">
            <a:spLocks/>
          </p:cNvSpPr>
          <p:nvPr/>
        </p:nvSpPr>
        <p:spPr>
          <a:xfrm>
            <a:off x="0" y="268314"/>
            <a:ext cx="4637901" cy="56676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s-ES" sz="2100" cap="none" dirty="0" err="1">
                <a:solidFill>
                  <a:schemeClr val="tx1"/>
                </a:solidFill>
                <a:latin typeface="Times New Roman" panose="02020603050405020304" pitchFamily="18" charset="0"/>
                <a:cs typeface="Times New Roman" panose="02020603050405020304" pitchFamily="18" charset="0"/>
              </a:rPr>
              <a:t>Russia</a:t>
            </a:r>
            <a:r>
              <a:rPr lang="es-ES" sz="2100" cap="none" dirty="0">
                <a:solidFill>
                  <a:schemeClr val="tx1"/>
                </a:solidFill>
                <a:latin typeface="Times New Roman" panose="02020603050405020304" pitchFamily="18" charset="0"/>
                <a:cs typeface="Times New Roman" panose="02020603050405020304" pitchFamily="18" charset="0"/>
              </a:rPr>
              <a:t> leads </a:t>
            </a:r>
            <a:r>
              <a:rPr lang="es-ES" sz="2100" cap="none" dirty="0" err="1">
                <a:solidFill>
                  <a:schemeClr val="tx1"/>
                </a:solidFill>
                <a:latin typeface="Times New Roman" panose="02020603050405020304" pitchFamily="18" charset="0"/>
                <a:cs typeface="Times New Roman" panose="02020603050405020304" pitchFamily="18" charset="0"/>
              </a:rPr>
              <a:t>with</a:t>
            </a:r>
            <a:r>
              <a:rPr lang="es-ES" sz="2100" cap="none" dirty="0">
                <a:solidFill>
                  <a:schemeClr val="tx1"/>
                </a:solidFill>
                <a:latin typeface="Times New Roman" panose="02020603050405020304" pitchFamily="18" charset="0"/>
                <a:cs typeface="Times New Roman" panose="02020603050405020304" pitchFamily="18" charset="0"/>
              </a:rPr>
              <a:t> a </a:t>
            </a:r>
            <a:r>
              <a:rPr lang="es-ES" sz="2100" cap="none" dirty="0" err="1">
                <a:solidFill>
                  <a:schemeClr val="tx1"/>
                </a:solidFill>
                <a:latin typeface="Times New Roman" panose="02020603050405020304" pitchFamily="18" charset="0"/>
                <a:cs typeface="Times New Roman" panose="02020603050405020304" pitchFamily="18" charset="0"/>
              </a:rPr>
              <a:t>remarkable</a:t>
            </a:r>
            <a:r>
              <a:rPr lang="es-ES" sz="2100" cap="none" dirty="0">
                <a:solidFill>
                  <a:schemeClr val="tx1"/>
                </a:solidFill>
                <a:latin typeface="Times New Roman" panose="02020603050405020304" pitchFamily="18" charset="0"/>
                <a:cs typeface="Times New Roman" panose="02020603050405020304" pitchFamily="18" charset="0"/>
              </a:rPr>
              <a:t> 467% </a:t>
            </a:r>
            <a:r>
              <a:rPr lang="es-ES" sz="2100" cap="none" dirty="0" err="1">
                <a:solidFill>
                  <a:schemeClr val="tx1"/>
                </a:solidFill>
                <a:latin typeface="Times New Roman" panose="02020603050405020304" pitchFamily="18" charset="0"/>
                <a:cs typeface="Times New Roman" panose="02020603050405020304" pitchFamily="18" charset="0"/>
              </a:rPr>
              <a:t>growth</a:t>
            </a:r>
            <a:r>
              <a:rPr lang="es-ES" sz="2100" cap="none" dirty="0">
                <a:solidFill>
                  <a:schemeClr val="tx1"/>
                </a:solidFill>
                <a:latin typeface="Times New Roman" panose="02020603050405020304" pitchFamily="18" charset="0"/>
                <a:cs typeface="Times New Roman" panose="02020603050405020304" pitchFamily="18" charset="0"/>
              </a:rPr>
              <a:t> in </a:t>
            </a:r>
            <a:r>
              <a:rPr lang="es-ES" sz="2100" cap="none" dirty="0" err="1">
                <a:solidFill>
                  <a:schemeClr val="tx1"/>
                </a:solidFill>
                <a:latin typeface="Times New Roman" panose="02020603050405020304" pitchFamily="18" charset="0"/>
                <a:cs typeface="Times New Roman" panose="02020603050405020304" pitchFamily="18" charset="0"/>
              </a:rPr>
              <a:t>university</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representation</a:t>
            </a:r>
            <a:r>
              <a:rPr lang="es-ES" sz="2100" cap="none" dirty="0">
                <a:solidFill>
                  <a:schemeClr val="tx1"/>
                </a:solidFill>
                <a:latin typeface="Times New Roman" panose="02020603050405020304" pitchFamily="18" charset="0"/>
                <a:cs typeface="Times New Roman" panose="02020603050405020304" pitchFamily="18" charset="0"/>
              </a:rPr>
              <a:t>.</a:t>
            </a: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r>
              <a:rPr lang="es-ES" sz="2100" cap="none" dirty="0" err="1">
                <a:solidFill>
                  <a:schemeClr val="tx1"/>
                </a:solidFill>
                <a:latin typeface="Times New Roman" panose="02020603050405020304" pitchFamily="18" charset="0"/>
                <a:cs typeface="Times New Roman" panose="02020603050405020304" pitchFamily="18" charset="0"/>
              </a:rPr>
              <a:t>Croatia</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follows</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with</a:t>
            </a:r>
            <a:r>
              <a:rPr lang="es-ES" sz="2100" cap="none" dirty="0">
                <a:solidFill>
                  <a:schemeClr val="tx1"/>
                </a:solidFill>
                <a:latin typeface="Times New Roman" panose="02020603050405020304" pitchFamily="18" charset="0"/>
                <a:cs typeface="Times New Roman" panose="02020603050405020304" pitchFamily="18" charset="0"/>
              </a:rPr>
              <a:t> 100% </a:t>
            </a:r>
            <a:r>
              <a:rPr lang="es-ES" sz="2100" cap="none" dirty="0" err="1">
                <a:solidFill>
                  <a:schemeClr val="tx1"/>
                </a:solidFill>
                <a:latin typeface="Times New Roman" panose="02020603050405020304" pitchFamily="18" charset="0"/>
                <a:cs typeface="Times New Roman" panose="02020603050405020304" pitchFamily="18" charset="0"/>
              </a:rPr>
              <a:t>growth</a:t>
            </a:r>
            <a:r>
              <a:rPr lang="es-ES" sz="2100" cap="none" dirty="0">
                <a:solidFill>
                  <a:schemeClr val="tx1"/>
                </a:solidFill>
                <a:latin typeface="Times New Roman" panose="02020603050405020304" pitchFamily="18" charset="0"/>
                <a:cs typeface="Times New Roman" panose="02020603050405020304" pitchFamily="18" charset="0"/>
              </a:rPr>
              <a:t>.</a:t>
            </a: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r>
              <a:rPr lang="es-ES" sz="2100" cap="none" dirty="0">
                <a:solidFill>
                  <a:schemeClr val="tx1"/>
                </a:solidFill>
                <a:latin typeface="Times New Roman" panose="02020603050405020304" pitchFamily="18" charset="0"/>
                <a:cs typeface="Times New Roman" panose="02020603050405020304" pitchFamily="18" charset="0"/>
              </a:rPr>
              <a:t>China, Malaysia, </a:t>
            </a:r>
            <a:r>
              <a:rPr lang="es-ES" sz="2100" cap="none" dirty="0" err="1">
                <a:solidFill>
                  <a:schemeClr val="tx1"/>
                </a:solidFill>
                <a:latin typeface="Times New Roman" panose="02020603050405020304" pitchFamily="18" charset="0"/>
                <a:cs typeface="Times New Roman" panose="02020603050405020304" pitchFamily="18" charset="0"/>
              </a:rPr>
              <a:t>Singapore</a:t>
            </a:r>
            <a:r>
              <a:rPr lang="es-ES" sz="2100" cap="none" dirty="0">
                <a:solidFill>
                  <a:schemeClr val="tx1"/>
                </a:solidFill>
                <a:latin typeface="Times New Roman" panose="02020603050405020304" pitchFamily="18" charset="0"/>
                <a:cs typeface="Times New Roman" panose="02020603050405020304" pitchFamily="18" charset="0"/>
              </a:rPr>
              <a:t>, and </a:t>
            </a:r>
            <a:r>
              <a:rPr lang="es-ES" sz="2100" cap="none" dirty="0" err="1">
                <a:solidFill>
                  <a:schemeClr val="tx1"/>
                </a:solidFill>
                <a:latin typeface="Times New Roman" panose="02020603050405020304" pitchFamily="18" charset="0"/>
                <a:cs typeface="Times New Roman" panose="02020603050405020304" pitchFamily="18" charset="0"/>
              </a:rPr>
              <a:t>Iran</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also</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see</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strong</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gains</a:t>
            </a:r>
            <a:r>
              <a:rPr lang="es-ES" sz="2100" cap="none" dirty="0">
                <a:solidFill>
                  <a:schemeClr val="tx1"/>
                </a:solidFill>
                <a:latin typeface="Times New Roman" panose="02020603050405020304" pitchFamily="18" charset="0"/>
                <a:cs typeface="Times New Roman" panose="02020603050405020304" pitchFamily="18" charset="0"/>
              </a:rPr>
              <a:t> in global rankings.</a:t>
            </a: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endParaRPr lang="es-ES" sz="2100" cap="none" dirty="0">
              <a:solidFill>
                <a:schemeClr val="tx1"/>
              </a:solidFill>
              <a:latin typeface="Times New Roman" panose="02020603050405020304" pitchFamily="18" charset="0"/>
              <a:cs typeface="Times New Roman" panose="02020603050405020304" pitchFamily="18" charset="0"/>
            </a:endParaRPr>
          </a:p>
          <a:p>
            <a:r>
              <a:rPr lang="es-ES" sz="2100" cap="none" dirty="0" err="1">
                <a:solidFill>
                  <a:schemeClr val="tx1"/>
                </a:solidFill>
                <a:latin typeface="Times New Roman" panose="02020603050405020304" pitchFamily="18" charset="0"/>
                <a:cs typeface="Times New Roman" panose="02020603050405020304" pitchFamily="18" charset="0"/>
              </a:rPr>
              <a:t>Japan</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Taiwan</a:t>
            </a:r>
            <a:r>
              <a:rPr lang="es-ES" sz="2100" cap="none" dirty="0">
                <a:solidFill>
                  <a:schemeClr val="tx1"/>
                </a:solidFill>
                <a:latin typeface="Times New Roman" panose="02020603050405020304" pitchFamily="18" charset="0"/>
                <a:cs typeface="Times New Roman" panose="02020603050405020304" pitchFamily="18" charset="0"/>
              </a:rPr>
              <a:t>, and </a:t>
            </a:r>
            <a:r>
              <a:rPr lang="es-ES" sz="2100" cap="none" dirty="0" err="1">
                <a:solidFill>
                  <a:schemeClr val="tx1"/>
                </a:solidFill>
                <a:latin typeface="Times New Roman" panose="02020603050405020304" pitchFamily="18" charset="0"/>
                <a:cs typeface="Times New Roman" panose="02020603050405020304" pitchFamily="18" charset="0"/>
              </a:rPr>
              <a:t>Slovenia</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experience</a:t>
            </a:r>
            <a:r>
              <a:rPr lang="es-ES" sz="2100" cap="none" dirty="0">
                <a:solidFill>
                  <a:schemeClr val="tx1"/>
                </a:solidFill>
                <a:latin typeface="Times New Roman" panose="02020603050405020304" pitchFamily="18" charset="0"/>
                <a:cs typeface="Times New Roman" panose="02020603050405020304" pitchFamily="18" charset="0"/>
              </a:rPr>
              <a:t> </a:t>
            </a:r>
            <a:r>
              <a:rPr lang="es-ES" sz="2100" cap="none" dirty="0" err="1">
                <a:solidFill>
                  <a:schemeClr val="tx1"/>
                </a:solidFill>
                <a:latin typeface="Times New Roman" panose="02020603050405020304" pitchFamily="18" charset="0"/>
                <a:cs typeface="Times New Roman" panose="02020603050405020304" pitchFamily="18" charset="0"/>
              </a:rPr>
              <a:t>sharp</a:t>
            </a:r>
            <a:r>
              <a:rPr lang="es-ES" sz="2100" cap="none" dirty="0">
                <a:solidFill>
                  <a:schemeClr val="tx1"/>
                </a:solidFill>
                <a:latin typeface="Times New Roman" panose="02020603050405020304" pitchFamily="18" charset="0"/>
                <a:cs typeface="Times New Roman" panose="02020603050405020304" pitchFamily="18" charset="0"/>
              </a:rPr>
              <a:t> declines</a:t>
            </a:r>
          </a:p>
        </p:txBody>
      </p:sp>
    </p:spTree>
    <p:extLst>
      <p:ext uri="{BB962C8B-B14F-4D97-AF65-F5344CB8AC3E}">
        <p14:creationId xmlns:p14="http://schemas.microsoft.com/office/powerpoint/2010/main" val="27742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4F6DE1-D09E-C29A-2FD8-9A7C7C4D42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0854" y="0"/>
            <a:ext cx="7521146" cy="6885076"/>
          </a:xfrm>
        </p:spPr>
      </p:pic>
      <p:sp>
        <p:nvSpPr>
          <p:cNvPr id="7" name="TextBox 6">
            <a:extLst>
              <a:ext uri="{FF2B5EF4-FFF2-40B4-BE49-F238E27FC236}">
                <a16:creationId xmlns:a16="http://schemas.microsoft.com/office/drawing/2014/main" id="{8B378250-292E-7927-790A-82FD1971DA46}"/>
              </a:ext>
            </a:extLst>
          </p:cNvPr>
          <p:cNvSpPr txBox="1"/>
          <p:nvPr/>
        </p:nvSpPr>
        <p:spPr>
          <a:xfrm>
            <a:off x="469557" y="2044005"/>
            <a:ext cx="3064476" cy="1384995"/>
          </a:xfrm>
          <a:prstGeom prst="rect">
            <a:avLst/>
          </a:prstGeom>
          <a:noFill/>
        </p:spPr>
        <p:txBody>
          <a:bodyPr wrap="square">
            <a:spAutoFit/>
          </a:bodyPr>
          <a:lstStyle/>
          <a:p>
            <a:pPr algn="ctr"/>
            <a:r>
              <a:rPr lang="en-US" sz="2100" dirty="0">
                <a:solidFill>
                  <a:schemeClr val="tx1"/>
                </a:solidFill>
                <a:latin typeface="Times New Roman" panose="02020603050405020304" pitchFamily="18" charset="0"/>
                <a:cs typeface="Times New Roman" panose="02020603050405020304" pitchFamily="18" charset="0"/>
              </a:rPr>
              <a:t>Table</a:t>
            </a:r>
          </a:p>
          <a:p>
            <a:pPr algn="ctr"/>
            <a:r>
              <a:rPr lang="en-US" sz="2100" dirty="0">
                <a:solidFill>
                  <a:schemeClr val="tx1"/>
                </a:solidFill>
                <a:latin typeface="Times New Roman" panose="02020603050405020304" pitchFamily="18" charset="0"/>
                <a:cs typeface="Times New Roman" panose="02020603050405020304" pitchFamily="18" charset="0"/>
              </a:rPr>
              <a:t> confirms</a:t>
            </a:r>
          </a:p>
          <a:p>
            <a:pPr algn="ctr"/>
            <a:r>
              <a:rPr lang="en-US" sz="2100" dirty="0">
                <a:solidFill>
                  <a:schemeClr val="tx1"/>
                </a:solidFill>
                <a:latin typeface="Times New Roman" panose="02020603050405020304" pitchFamily="18" charset="0"/>
                <a:cs typeface="Times New Roman" panose="02020603050405020304" pitchFamily="18" charset="0"/>
              </a:rPr>
              <a:t> the information of the previous slides.</a:t>
            </a:r>
            <a:endParaRPr lang="es-ES" sz="2100" dirty="0">
              <a:solidFill>
                <a:schemeClr val="tx1"/>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DDE37B6E-F792-715D-B6D1-C013F8749D6D}"/>
              </a:ext>
            </a:extLst>
          </p:cNvPr>
          <p:cNvGrpSpPr/>
          <p:nvPr/>
        </p:nvGrpSpPr>
        <p:grpSpPr>
          <a:xfrm>
            <a:off x="5308600" y="3120390"/>
            <a:ext cx="289560" cy="1765300"/>
            <a:chOff x="5308600" y="3120390"/>
            <a:chExt cx="289560" cy="1765300"/>
          </a:xfrm>
        </p:grpSpPr>
        <p:sp>
          <p:nvSpPr>
            <p:cNvPr id="2" name="Oval 1">
              <a:extLst>
                <a:ext uri="{FF2B5EF4-FFF2-40B4-BE49-F238E27FC236}">
                  <a16:creationId xmlns:a16="http://schemas.microsoft.com/office/drawing/2014/main" id="{C048621F-1484-865D-F5C4-B2608970DAAC}"/>
                </a:ext>
              </a:extLst>
            </p:cNvPr>
            <p:cNvSpPr/>
            <p:nvPr/>
          </p:nvSpPr>
          <p:spPr>
            <a:xfrm>
              <a:off x="5308600" y="4797106"/>
              <a:ext cx="289560" cy="885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Oval 2">
              <a:extLst>
                <a:ext uri="{FF2B5EF4-FFF2-40B4-BE49-F238E27FC236}">
                  <a16:creationId xmlns:a16="http://schemas.microsoft.com/office/drawing/2014/main" id="{122D49F7-DB4B-844D-AED6-AFC2AE9534F9}"/>
                </a:ext>
              </a:extLst>
            </p:cNvPr>
            <p:cNvSpPr/>
            <p:nvPr/>
          </p:nvSpPr>
          <p:spPr>
            <a:xfrm>
              <a:off x="5308600" y="3120390"/>
              <a:ext cx="289560" cy="885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73708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603658-E040-1D45-9805-9D6EB4A6FD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8042" y="0"/>
            <a:ext cx="9127525" cy="6858000"/>
          </a:xfrm>
        </p:spPr>
      </p:pic>
      <p:sp>
        <p:nvSpPr>
          <p:cNvPr id="6" name="TextBox 5">
            <a:extLst>
              <a:ext uri="{FF2B5EF4-FFF2-40B4-BE49-F238E27FC236}">
                <a16:creationId xmlns:a16="http://schemas.microsoft.com/office/drawing/2014/main" id="{4A9D13A9-CF3F-9C18-6CAE-6240298BB4BA}"/>
              </a:ext>
            </a:extLst>
          </p:cNvPr>
          <p:cNvSpPr txBox="1"/>
          <p:nvPr/>
        </p:nvSpPr>
        <p:spPr>
          <a:xfrm>
            <a:off x="-8239" y="1277727"/>
            <a:ext cx="3196281" cy="2552237"/>
          </a:xfrm>
          <a:prstGeom prst="rect">
            <a:avLst/>
          </a:prstGeom>
          <a:noFill/>
        </p:spPr>
        <p:txBody>
          <a:bodyPr wrap="square">
            <a:spAutoFit/>
          </a:bodyPr>
          <a:lstStyle/>
          <a:p>
            <a:r>
              <a:rPr lang="en-US" sz="2100" dirty="0">
                <a:effectLst/>
                <a:latin typeface="Times New Roman" panose="02020603050405020304" pitchFamily="18" charset="0"/>
                <a:cs typeface="Times New Roman" panose="02020603050405020304" pitchFamily="18" charset="0"/>
              </a:rPr>
              <a:t>China shows a significant upward trend from 2014 to 2024</a:t>
            </a:r>
            <a:endParaRPr lang="en-US" sz="2100" dirty="0">
              <a:effectLst/>
              <a:latin typeface="Consolas" panose="020B0609020204030204" pitchFamily="49" charset="0"/>
              <a:cs typeface="Times New Roman" panose="02020603050405020304" pitchFamily="18" charset="0"/>
            </a:endParaRPr>
          </a:p>
          <a:p>
            <a:endParaRPr lang="en-US" sz="2100" dirty="0">
              <a:latin typeface="Consolas" panose="020B0609020204030204" pitchFamily="49" charset="0"/>
              <a:cs typeface="Times New Roman" panose="02020603050405020304" pitchFamily="18" charset="0"/>
            </a:endParaRPr>
          </a:p>
          <a:p>
            <a:endParaRPr lang="en-US" sz="2100" dirty="0">
              <a:latin typeface="Consolas" panose="020B0609020204030204" pitchFamily="49" charset="0"/>
            </a:endParaRPr>
          </a:p>
          <a:p>
            <a:endParaRPr lang="en-US" sz="2100" dirty="0">
              <a:latin typeface="Times New Roman" panose="02020603050405020304" pitchFamily="18" charset="0"/>
              <a:cs typeface="Times New Roman" panose="02020603050405020304" pitchFamily="18" charset="0"/>
            </a:endParaRPr>
          </a:p>
          <a:p>
            <a:endParaRPr lang="en-US" sz="2100" dirty="0">
              <a:effectLst/>
              <a:latin typeface="Times New Roman" panose="02020603050405020304" pitchFamily="18" charset="0"/>
              <a:cs typeface="Times New Roman" panose="02020603050405020304" pitchFamily="18" charset="0"/>
            </a:endParaRPr>
          </a:p>
          <a:p>
            <a:pPr>
              <a:lnSpc>
                <a:spcPts val="1425"/>
              </a:lnSpc>
            </a:pPr>
            <a:endParaRPr lang="en-US" sz="21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5C3AB3F-B2BC-ECA1-102A-6833C3714284}"/>
              </a:ext>
            </a:extLst>
          </p:cNvPr>
          <p:cNvSpPr txBox="1"/>
          <p:nvPr/>
        </p:nvSpPr>
        <p:spPr>
          <a:xfrm>
            <a:off x="0" y="3116131"/>
            <a:ext cx="2743200" cy="1384995"/>
          </a:xfrm>
          <a:prstGeom prst="rect">
            <a:avLst/>
          </a:prstGeom>
          <a:noFill/>
        </p:spPr>
        <p:txBody>
          <a:bodyPr wrap="square">
            <a:spAutoFit/>
          </a:bodyPr>
          <a:lstStyle/>
          <a:p>
            <a:pPr algn="ctr"/>
            <a:endParaRPr lang="en-US" sz="2100" dirty="0">
              <a:latin typeface="Times New Roman" panose="02020603050405020304" pitchFamily="18" charset="0"/>
              <a:cs typeface="Times New Roman" panose="02020603050405020304" pitchFamily="18" charset="0"/>
            </a:endParaRPr>
          </a:p>
          <a:p>
            <a:pPr algn="ctr"/>
            <a:r>
              <a:rPr lang="en-US" sz="2100" dirty="0">
                <a:latin typeface="Times New Roman" panose="02020603050405020304" pitchFamily="18" charset="0"/>
                <a:cs typeface="Times New Roman" panose="02020603050405020304" pitchFamily="18" charset="0"/>
              </a:rPr>
              <a:t>9 of 10 universities</a:t>
            </a:r>
          </a:p>
          <a:p>
            <a:pPr algn="ctr"/>
            <a:r>
              <a:rPr lang="en-US" sz="2100" dirty="0">
                <a:latin typeface="Times New Roman" panose="02020603050405020304" pitchFamily="18" charset="0"/>
                <a:cs typeface="Times New Roman" panose="02020603050405020304" pitchFamily="18" charset="0"/>
              </a:rPr>
              <a:t> are in the developing countries</a:t>
            </a:r>
          </a:p>
        </p:txBody>
      </p:sp>
    </p:spTree>
    <p:extLst>
      <p:ext uri="{BB962C8B-B14F-4D97-AF65-F5344CB8AC3E}">
        <p14:creationId xmlns:p14="http://schemas.microsoft.com/office/powerpoint/2010/main" val="97297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199F22-FD70-8B30-370B-52CABA81B5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7034" y="-1"/>
            <a:ext cx="8574966" cy="6858001"/>
          </a:xfrm>
        </p:spPr>
      </p:pic>
      <p:sp>
        <p:nvSpPr>
          <p:cNvPr id="6" name="TextBox 5">
            <a:extLst>
              <a:ext uri="{FF2B5EF4-FFF2-40B4-BE49-F238E27FC236}">
                <a16:creationId xmlns:a16="http://schemas.microsoft.com/office/drawing/2014/main" id="{7BCDE707-0804-F05A-7E4B-C83099BE5DBE}"/>
              </a:ext>
            </a:extLst>
          </p:cNvPr>
          <p:cNvSpPr txBox="1"/>
          <p:nvPr/>
        </p:nvSpPr>
        <p:spPr>
          <a:xfrm>
            <a:off x="172995" y="698636"/>
            <a:ext cx="3509318" cy="5460726"/>
          </a:xfrm>
          <a:prstGeom prst="rect">
            <a:avLst/>
          </a:prstGeom>
          <a:noFill/>
        </p:spPr>
        <p:txBody>
          <a:bodyPr wrap="square">
            <a:spAutoFit/>
          </a:bodyPr>
          <a:lstStyle/>
          <a:p>
            <a:pPr algn="ctr"/>
            <a:endParaRPr lang="en-US" sz="2100" dirty="0">
              <a:latin typeface="Times New Roman" panose="02020603050405020304" pitchFamily="18" charset="0"/>
              <a:cs typeface="Times New Roman" panose="02020603050405020304" pitchFamily="18" charset="0"/>
            </a:endParaRPr>
          </a:p>
          <a:p>
            <a:pPr algn="ctr"/>
            <a:r>
              <a:rPr lang="en-US" sz="2100" dirty="0">
                <a:latin typeface="Times New Roman" panose="02020603050405020304" pitchFamily="18" charset="0"/>
                <a:cs typeface="Times New Roman" panose="02020603050405020304" pitchFamily="18" charset="0"/>
              </a:rPr>
              <a:t>The USA</a:t>
            </a:r>
          </a:p>
          <a:p>
            <a:pPr algn="ctr"/>
            <a:r>
              <a:rPr lang="en-US" sz="2100" dirty="0">
                <a:latin typeface="Times New Roman" panose="02020603050405020304" pitchFamily="18" charset="0"/>
                <a:cs typeface="Times New Roman" panose="02020603050405020304" pitchFamily="18" charset="0"/>
              </a:rPr>
              <a:t> shows minimal growth.</a:t>
            </a: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latin typeface="Times New Roman" panose="02020603050405020304" pitchFamily="18" charset="0"/>
              <a:cs typeface="Times New Roman" panose="02020603050405020304" pitchFamily="18" charset="0"/>
            </a:endParaRPr>
          </a:p>
          <a:p>
            <a:pPr algn="ctr"/>
            <a:r>
              <a:rPr lang="en-US" sz="2100" dirty="0">
                <a:latin typeface="Times New Roman" panose="02020603050405020304" pitchFamily="18" charset="0"/>
                <a:cs typeface="Times New Roman" panose="02020603050405020304" pitchFamily="18" charset="0"/>
              </a:rPr>
              <a:t>Japan’s </a:t>
            </a:r>
          </a:p>
          <a:p>
            <a:pPr algn="ctr"/>
            <a:r>
              <a:rPr lang="en-US" sz="2100" dirty="0">
                <a:latin typeface="Times New Roman" panose="02020603050405020304" pitchFamily="18" charset="0"/>
                <a:cs typeface="Times New Roman" panose="02020603050405020304" pitchFamily="18" charset="0"/>
              </a:rPr>
              <a:t>decline and lack of growth </a:t>
            </a:r>
          </a:p>
          <a:p>
            <a:pPr algn="ctr"/>
            <a:r>
              <a:rPr lang="en-US" sz="2100" dirty="0">
                <a:latin typeface="Times New Roman" panose="02020603050405020304" pitchFamily="18" charset="0"/>
                <a:cs typeface="Times New Roman" panose="02020603050405020304" pitchFamily="18" charset="0"/>
              </a:rPr>
              <a:t>are evident.</a:t>
            </a: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latin typeface="Times New Roman" panose="02020603050405020304" pitchFamily="18" charset="0"/>
              <a:cs typeface="Times New Roman" panose="02020603050405020304" pitchFamily="18" charset="0"/>
            </a:endParaRPr>
          </a:p>
          <a:p>
            <a:pPr algn="ctr"/>
            <a:r>
              <a:rPr lang="en-US" sz="2100" dirty="0">
                <a:latin typeface="Times New Roman" panose="02020603050405020304" pitchFamily="18" charset="0"/>
                <a:cs typeface="Times New Roman" panose="02020603050405020304" pitchFamily="18" charset="0"/>
              </a:rPr>
              <a:t>All top universities are</a:t>
            </a:r>
          </a:p>
          <a:p>
            <a:pPr algn="ctr"/>
            <a:r>
              <a:rPr lang="en-US" sz="2100" dirty="0">
                <a:latin typeface="Times New Roman" panose="02020603050405020304" pitchFamily="18" charset="0"/>
                <a:cs typeface="Times New Roman" panose="02020603050405020304" pitchFamily="18" charset="0"/>
              </a:rPr>
              <a:t> in developed countries</a:t>
            </a:r>
          </a:p>
          <a:p>
            <a:pPr algn="ctr"/>
            <a:endParaRPr lang="en-US" sz="2100" dirty="0">
              <a:latin typeface="Times New Roman" panose="02020603050405020304" pitchFamily="18" charset="0"/>
              <a:cs typeface="Times New Roman" panose="02020603050405020304" pitchFamily="18" charset="0"/>
            </a:endParaRPr>
          </a:p>
          <a:p>
            <a:pPr algn="ctr"/>
            <a:endParaRPr lang="en-US" sz="2100" dirty="0">
              <a:effectLst/>
              <a:latin typeface="Times New Roman" panose="02020603050405020304" pitchFamily="18" charset="0"/>
              <a:cs typeface="Times New Roman" panose="02020603050405020304" pitchFamily="18" charset="0"/>
            </a:endParaRPr>
          </a:p>
          <a:p>
            <a:pPr algn="ctr">
              <a:lnSpc>
                <a:spcPts val="1425"/>
              </a:lnSpc>
            </a:pP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4413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91EF-164F-2801-D1D8-39C0311D611D}"/>
              </a:ext>
            </a:extLst>
          </p:cNvPr>
          <p:cNvSpPr>
            <a:spLocks noGrp="1"/>
          </p:cNvSpPr>
          <p:nvPr>
            <p:ph type="title"/>
          </p:nvPr>
        </p:nvSpPr>
        <p:spPr>
          <a:xfrm>
            <a:off x="477796" y="298498"/>
            <a:ext cx="10396882" cy="1151965"/>
          </a:xfrm>
        </p:spPr>
        <p:txBody>
          <a:bodyPr/>
          <a:lstStyle/>
          <a:p>
            <a:r>
              <a:rPr lang="es-ES" sz="4800" b="1" dirty="0" err="1">
                <a:solidFill>
                  <a:schemeClr val="accent1">
                    <a:lumMod val="50000"/>
                  </a:schemeClr>
                </a:solidFill>
                <a:latin typeface="Arial Black" panose="020B0A04020102020204" pitchFamily="34" charset="0"/>
              </a:rPr>
              <a:t>Conclusions</a:t>
            </a:r>
            <a:endParaRPr lang="es-ES" sz="4800" b="1" dirty="0">
              <a:solidFill>
                <a:schemeClr val="accent1">
                  <a:lumMod val="5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7A52BE8B-2E80-EEE9-BC4F-55C92EBC44B4}"/>
              </a:ext>
            </a:extLst>
          </p:cNvPr>
          <p:cNvSpPr>
            <a:spLocks noGrp="1"/>
          </p:cNvSpPr>
          <p:nvPr>
            <p:ph idx="1"/>
          </p:nvPr>
        </p:nvSpPr>
        <p:spPr>
          <a:xfrm>
            <a:off x="477796" y="1672282"/>
            <a:ext cx="11121081" cy="4695567"/>
          </a:xfrm>
        </p:spPr>
        <p:txBody>
          <a:bodyPr>
            <a:normAutofit fontScale="92500" lnSpcReduction="10000"/>
          </a:bodyPr>
          <a:lstStyle/>
          <a:p>
            <a:r>
              <a:rPr lang="en-US" sz="2700" b="1" cap="none" dirty="0">
                <a:latin typeface="Times New Roman" panose="02020603050405020304" pitchFamily="18" charset="0"/>
                <a:cs typeface="Times New Roman" panose="02020603050405020304" pitchFamily="18" charset="0"/>
              </a:rPr>
              <a:t>Research and Faculty Quality as Key Factors in Global University Rankings</a:t>
            </a:r>
          </a:p>
          <a:p>
            <a:endParaRPr lang="en-US" sz="2700" b="1" cap="none" dirty="0">
              <a:latin typeface="Times New Roman" panose="02020603050405020304" pitchFamily="18" charset="0"/>
              <a:cs typeface="Times New Roman" panose="02020603050405020304" pitchFamily="18" charset="0"/>
            </a:endParaRPr>
          </a:p>
          <a:p>
            <a:pPr lvl="1">
              <a:lnSpc>
                <a:spcPct val="17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Research and Faculty Quality Boost Global Rankings</a:t>
            </a:r>
          </a:p>
          <a:p>
            <a:pPr lvl="1">
              <a:lnSpc>
                <a:spcPct val="17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Top Universities Lead in Research and Faculty</a:t>
            </a:r>
          </a:p>
          <a:p>
            <a:pPr lvl="1">
              <a:lnSpc>
                <a:spcPct val="17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Employability and National RANK Play Smaller Roles in Rankings</a:t>
            </a:r>
            <a:endParaRPr lang="en-US" sz="2200" cap="none" dirty="0">
              <a:latin typeface="Times New Roman" panose="02020603050405020304" pitchFamily="18" charset="0"/>
              <a:cs typeface="Times New Roman" panose="02020603050405020304" pitchFamily="18" charset="0"/>
            </a:endParaRPr>
          </a:p>
          <a:p>
            <a:pPr marL="0" indent="0">
              <a:buNone/>
            </a:pPr>
            <a:endParaRPr lang="en-US" sz="2300" cap="none" dirty="0">
              <a:latin typeface="Times New Roman" panose="02020603050405020304" pitchFamily="18" charset="0"/>
              <a:cs typeface="Times New Roman" panose="02020603050405020304" pitchFamily="18" charset="0"/>
            </a:endParaRPr>
          </a:p>
          <a:p>
            <a:pPr marL="0" indent="0">
              <a:buNone/>
            </a:pPr>
            <a:endParaRPr lang="en-US" sz="2300" cap="none" dirty="0">
              <a:latin typeface="Times New Roman" panose="02020603050405020304" pitchFamily="18" charset="0"/>
              <a:cs typeface="Times New Roman" panose="02020603050405020304" pitchFamily="18" charset="0"/>
            </a:endParaRPr>
          </a:p>
          <a:p>
            <a:pPr marL="0" indent="0">
              <a:buNone/>
            </a:pPr>
            <a:r>
              <a:rPr lang="en-US" sz="2300" cap="none" dirty="0">
                <a:latin typeface="Times New Roman" panose="02020603050405020304" pitchFamily="18" charset="0"/>
                <a:cs typeface="Times New Roman" panose="02020603050405020304" pitchFamily="18" charset="0"/>
              </a:rPr>
              <a:t>Hypothesis :1- Research and employability ranks are the primary elements of global university rankings.</a:t>
            </a:r>
          </a:p>
          <a:p>
            <a:pPr marL="0" indent="0">
              <a:buNone/>
            </a:pPr>
            <a:r>
              <a:rPr lang="en-US" sz="4300" cap="none" dirty="0">
                <a:latin typeface="Times New Roman" panose="02020603050405020304" pitchFamily="18" charset="0"/>
                <a:cs typeface="Times New Roman" panose="02020603050405020304" pitchFamily="18" charset="0"/>
              </a:rPr>
              <a:t>                </a:t>
            </a:r>
            <a:r>
              <a:rPr lang="en-US" sz="4300" cap="none" dirty="0">
                <a:solidFill>
                  <a:srgbClr val="00B050"/>
                </a:solidFill>
                <a:latin typeface="Times New Roman" panose="02020603050405020304" pitchFamily="18" charset="0"/>
                <a:cs typeface="Times New Roman" panose="02020603050405020304" pitchFamily="18" charset="0"/>
              </a:rPr>
              <a:t>√ </a:t>
            </a:r>
            <a:r>
              <a:rPr lang="en-US" sz="4300" cap="none" dirty="0">
                <a:latin typeface="Times New Roman" panose="02020603050405020304" pitchFamily="18" charset="0"/>
                <a:cs typeface="Times New Roman" panose="02020603050405020304" pitchFamily="18" charset="0"/>
              </a:rPr>
              <a:t>           </a:t>
            </a:r>
            <a:r>
              <a:rPr lang="en-US" sz="5200" cap="none" dirty="0">
                <a:solidFill>
                  <a:srgbClr val="FF0000"/>
                </a:solidFill>
                <a:latin typeface="Times New Roman" panose="02020603050405020304" pitchFamily="18" charset="0"/>
                <a:cs typeface="Times New Roman" panose="02020603050405020304" pitchFamily="18" charset="0"/>
              </a:rPr>
              <a:t>×</a:t>
            </a:r>
            <a:r>
              <a:rPr lang="en-US" sz="4300" cap="none" dirty="0">
                <a:latin typeface="Times New Roman" panose="02020603050405020304" pitchFamily="18" charset="0"/>
                <a:cs typeface="Times New Roman" panose="02020603050405020304" pitchFamily="18" charset="0"/>
              </a:rPr>
              <a:t>    </a:t>
            </a:r>
          </a:p>
          <a:p>
            <a:pPr marL="0" indent="0">
              <a:buNone/>
            </a:pPr>
            <a:endParaRPr lang="en-US" cap="none" dirty="0">
              <a:latin typeface="Times New Roman" panose="02020603050405020304" pitchFamily="18" charset="0"/>
              <a:cs typeface="Times New Roman" panose="02020603050405020304" pitchFamily="18" charset="0"/>
            </a:endParaRPr>
          </a:p>
          <a:p>
            <a:pPr marL="0" indent="0">
              <a:buNone/>
            </a:pPr>
            <a:endParaRPr lang="es-ES" dirty="0"/>
          </a:p>
        </p:txBody>
      </p:sp>
    </p:spTree>
    <p:extLst>
      <p:ext uri="{BB962C8B-B14F-4D97-AF65-F5344CB8AC3E}">
        <p14:creationId xmlns:p14="http://schemas.microsoft.com/office/powerpoint/2010/main" val="106443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FCD1-9C32-D6F7-9DB3-4D2C6E21BC1D}"/>
              </a:ext>
            </a:extLst>
          </p:cNvPr>
          <p:cNvSpPr>
            <a:spLocks noGrp="1"/>
          </p:cNvSpPr>
          <p:nvPr>
            <p:ph type="title"/>
          </p:nvPr>
        </p:nvSpPr>
        <p:spPr>
          <a:xfrm>
            <a:off x="389238" y="273908"/>
            <a:ext cx="10396882" cy="1151965"/>
          </a:xfrm>
        </p:spPr>
        <p:txBody>
          <a:bodyPr/>
          <a:lstStyle/>
          <a:p>
            <a:r>
              <a:rPr lang="es-ES" sz="4800" b="1" dirty="0" err="1">
                <a:solidFill>
                  <a:schemeClr val="accent1">
                    <a:lumMod val="50000"/>
                  </a:schemeClr>
                </a:solidFill>
                <a:latin typeface="Arial Black" panose="020B0A04020102020204" pitchFamily="34" charset="0"/>
              </a:rPr>
              <a:t>Conclusions</a:t>
            </a:r>
            <a:endParaRPr lang="es-ES" sz="4800" b="1" dirty="0">
              <a:solidFill>
                <a:schemeClr val="accent1">
                  <a:lumMod val="5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356645BF-198F-5F9D-7997-944C090FF743}"/>
              </a:ext>
            </a:extLst>
          </p:cNvPr>
          <p:cNvSpPr>
            <a:spLocks noGrp="1"/>
          </p:cNvSpPr>
          <p:nvPr>
            <p:ph idx="1"/>
          </p:nvPr>
        </p:nvSpPr>
        <p:spPr>
          <a:xfrm>
            <a:off x="389238" y="1614616"/>
            <a:ext cx="10267137" cy="4837670"/>
          </a:xfrm>
        </p:spPr>
        <p:txBody>
          <a:bodyPr>
            <a:normAutofit/>
          </a:bodyPr>
          <a:lstStyle/>
          <a:p>
            <a:pPr>
              <a:defRPr sz="2000"/>
            </a:pPr>
            <a:r>
              <a:rPr lang="en-US" sz="2100" b="1" cap="none" dirty="0">
                <a:latin typeface="Times New Roman" panose="02020603050405020304" pitchFamily="18" charset="0"/>
                <a:cs typeface="Times New Roman" panose="02020603050405020304" pitchFamily="18" charset="0"/>
              </a:rPr>
              <a:t>Dynamic Shifts in Top University Rankings</a:t>
            </a:r>
          </a:p>
          <a:p>
            <a:pPr>
              <a:defRPr sz="2000"/>
            </a:pPr>
            <a:endParaRPr lang="en-US" sz="2100" b="1" cap="none"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defRPr sz="2000"/>
            </a:pPr>
            <a:r>
              <a:rPr lang="en-US" sz="2000" cap="none" dirty="0">
                <a:latin typeface="Times New Roman" panose="02020603050405020304" pitchFamily="18" charset="0"/>
                <a:cs typeface="Times New Roman" panose="02020603050405020304" pitchFamily="18" charset="0"/>
              </a:rPr>
              <a:t>Minimal changes in the top 5 university rankings.</a:t>
            </a:r>
          </a:p>
          <a:p>
            <a:pPr lvl="1">
              <a:lnSpc>
                <a:spcPct val="150000"/>
              </a:lnSpc>
              <a:buFont typeface="Wingdings" panose="05000000000000000000" pitchFamily="2" charset="2"/>
              <a:buChar char="Ø"/>
              <a:defRPr sz="2000"/>
            </a:pPr>
            <a:r>
              <a:rPr lang="en-US" sz="2000" cap="none" dirty="0">
                <a:latin typeface="Times New Roman" panose="02020603050405020304" pitchFamily="18" charset="0"/>
                <a:cs typeface="Times New Roman" panose="02020603050405020304" pitchFamily="18" charset="0"/>
              </a:rPr>
              <a:t>Positions 6 to </a:t>
            </a:r>
            <a:r>
              <a:rPr lang="en-US" sz="2000" dirty="0">
                <a:latin typeface="Times New Roman" panose="02020603050405020304" pitchFamily="18" charset="0"/>
                <a:cs typeface="Times New Roman" panose="02020603050405020304" pitchFamily="18" charset="0"/>
              </a:rPr>
              <a:t>20 </a:t>
            </a:r>
            <a:r>
              <a:rPr lang="es-ES" sz="2000" dirty="0">
                <a:latin typeface="Times New Roman" panose="02020603050405020304" pitchFamily="18" charset="0"/>
                <a:cs typeface="Times New Roman" panose="02020603050405020304" pitchFamily="18" charset="0"/>
              </a:rPr>
              <a:t>Show Intense </a:t>
            </a:r>
            <a:r>
              <a:rPr lang="es-ES" sz="2000" dirty="0" err="1">
                <a:latin typeface="Times New Roman" panose="02020603050405020304" pitchFamily="18" charset="0"/>
                <a:cs typeface="Times New Roman" panose="02020603050405020304" pitchFamily="18" charset="0"/>
              </a:rPr>
              <a:t>Competition</a:t>
            </a:r>
            <a:r>
              <a:rPr lang="en-US" sz="2000" cap="none" dirty="0">
                <a:latin typeface="Times New Roman" panose="02020603050405020304" pitchFamily="18" charset="0"/>
                <a:cs typeface="Times New Roman" panose="02020603050405020304" pitchFamily="18" charset="0"/>
              </a:rPr>
              <a:t>.</a:t>
            </a:r>
          </a:p>
          <a:p>
            <a:pPr lvl="1">
              <a:lnSpc>
                <a:spcPct val="150000"/>
              </a:lnSpc>
              <a:buFont typeface="Wingdings" panose="05000000000000000000" pitchFamily="2" charset="2"/>
              <a:buChar char="Ø"/>
              <a:defRPr sz="2000"/>
            </a:pPr>
            <a:r>
              <a:rPr lang="en-US" sz="2000" dirty="0">
                <a:latin typeface="Times New Roman" panose="02020603050405020304" pitchFamily="18" charset="0"/>
                <a:cs typeface="Times New Roman" panose="02020603050405020304" pitchFamily="18" charset="0"/>
              </a:rPr>
              <a:t>Global Rankings Show Stability at the Top universities.</a:t>
            </a:r>
            <a:endParaRPr lang="en-US" sz="2000" cap="none"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defRPr sz="2000"/>
            </a:pPr>
            <a:endParaRPr lang="en-US" sz="1800" cap="none" dirty="0">
              <a:latin typeface="Times New Roman" panose="02020603050405020304" pitchFamily="18" charset="0"/>
              <a:cs typeface="Times New Roman" panose="02020603050405020304" pitchFamily="18" charset="0"/>
            </a:endParaRPr>
          </a:p>
          <a:p>
            <a:pPr marL="457200" lvl="1" indent="0">
              <a:lnSpc>
                <a:spcPct val="150000"/>
              </a:lnSpc>
              <a:buNone/>
              <a:defRPr sz="2000"/>
            </a:pPr>
            <a:r>
              <a:rPr lang="en-US" sz="1600" cap="none" dirty="0">
                <a:latin typeface="Times New Roman" panose="02020603050405020304" pitchFamily="18" charset="0"/>
                <a:cs typeface="Times New Roman" panose="02020603050405020304" pitchFamily="18" charset="0"/>
              </a:rPr>
              <a:t> </a:t>
            </a:r>
            <a:r>
              <a:rPr lang="en-US" sz="2700" cap="none" dirty="0">
                <a:solidFill>
                  <a:srgbClr val="00B050"/>
                </a:solidFill>
                <a:latin typeface="Times New Roman" panose="02020603050405020304" pitchFamily="18" charset="0"/>
                <a:cs typeface="Times New Roman" panose="02020603050405020304" pitchFamily="18" charset="0"/>
              </a:rPr>
              <a:t>√</a:t>
            </a:r>
            <a:r>
              <a:rPr lang="en-US" sz="1800" cap="none" dirty="0">
                <a:solidFill>
                  <a:srgbClr val="00B050"/>
                </a:solidFill>
                <a:latin typeface="Times New Roman" panose="02020603050405020304" pitchFamily="18" charset="0"/>
                <a:cs typeface="Times New Roman" panose="02020603050405020304" pitchFamily="18" charset="0"/>
              </a:rPr>
              <a:t> </a:t>
            </a:r>
            <a:r>
              <a:rPr lang="en-US" sz="2100" cap="none" dirty="0">
                <a:latin typeface="Times New Roman" panose="02020603050405020304" pitchFamily="18" charset="0"/>
                <a:cs typeface="Times New Roman" panose="02020603050405020304" pitchFamily="18" charset="0"/>
              </a:rPr>
              <a:t>Hypothesis : 2- The rankings of the world’s top universities are relatively stable and exhibit minimal change over time.</a:t>
            </a:r>
          </a:p>
          <a:p>
            <a:pPr lvl="1">
              <a:lnSpc>
                <a:spcPct val="150000"/>
              </a:lnSpc>
              <a:buFont typeface="Wingdings" panose="05000000000000000000" pitchFamily="2" charset="2"/>
              <a:buChar char="Ø"/>
              <a:defRPr sz="2000"/>
            </a:pPr>
            <a:endParaRPr lang="es-ES" sz="17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77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72DB-CFF1-2282-F28B-B90503256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532450-3DDE-8C1D-9E21-522C6201BFC1}"/>
              </a:ext>
            </a:extLst>
          </p:cNvPr>
          <p:cNvSpPr>
            <a:spLocks noGrp="1"/>
          </p:cNvSpPr>
          <p:nvPr>
            <p:ph type="title"/>
          </p:nvPr>
        </p:nvSpPr>
        <p:spPr>
          <a:xfrm>
            <a:off x="463380" y="240957"/>
            <a:ext cx="10396882" cy="1151965"/>
          </a:xfrm>
        </p:spPr>
        <p:txBody>
          <a:bodyPr/>
          <a:lstStyle/>
          <a:p>
            <a:r>
              <a:rPr lang="es-ES" sz="4800" b="1" dirty="0" err="1">
                <a:solidFill>
                  <a:schemeClr val="accent1">
                    <a:lumMod val="50000"/>
                  </a:schemeClr>
                </a:solidFill>
                <a:latin typeface="Arial Black" panose="020B0A04020102020204" pitchFamily="34" charset="0"/>
              </a:rPr>
              <a:t>Conclusions</a:t>
            </a:r>
            <a:endParaRPr lang="es-ES" sz="4800" b="1" dirty="0">
              <a:solidFill>
                <a:schemeClr val="accent1">
                  <a:lumMod val="5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A509E776-3B0F-5231-752E-034C822461F9}"/>
              </a:ext>
            </a:extLst>
          </p:cNvPr>
          <p:cNvSpPr>
            <a:spLocks noGrp="1"/>
          </p:cNvSpPr>
          <p:nvPr>
            <p:ph idx="1"/>
          </p:nvPr>
        </p:nvSpPr>
        <p:spPr>
          <a:xfrm>
            <a:off x="463380" y="1468606"/>
            <a:ext cx="11390869" cy="2963351"/>
          </a:xfrm>
        </p:spPr>
        <p:txBody>
          <a:bodyPr>
            <a:noAutofit/>
          </a:bodyPr>
          <a:lstStyle/>
          <a:p>
            <a:r>
              <a:rPr lang="en-US" sz="2100" b="1" cap="none" dirty="0">
                <a:latin typeface="Times New Roman" panose="02020603050405020304" pitchFamily="18" charset="0"/>
                <a:cs typeface="Times New Roman" panose="02020603050405020304" pitchFamily="18" charset="0"/>
              </a:rPr>
              <a:t>Developing Countries Boost Growth in University Rankings</a:t>
            </a:r>
          </a:p>
          <a:p>
            <a:pPr marL="457200" lvl="1" indent="0">
              <a:lnSpc>
                <a:spcPct val="100000"/>
              </a:lnSpc>
              <a:buNone/>
            </a:pPr>
            <a:r>
              <a:rPr lang="en-US" sz="1800" dirty="0"/>
              <a:t> </a:t>
            </a:r>
            <a:r>
              <a:rPr lang="en-US" sz="2000" dirty="0">
                <a:latin typeface="Times New Roman" panose="02020603050405020304" pitchFamily="18" charset="0"/>
                <a:cs typeface="Times New Roman" panose="02020603050405020304" pitchFamily="18" charset="0"/>
              </a:rPr>
              <a:t>Universities in developing nations are climbing rapidly in global rankings, with countries like China, Malaysia, and Iran leading the way.</a:t>
            </a:r>
          </a:p>
          <a:p>
            <a:pPr marL="457200" lvl="1" indent="0">
              <a:lnSpc>
                <a:spcPct val="100000"/>
              </a:lnSpc>
              <a:buNone/>
            </a:pPr>
            <a:endParaRPr lang="en-US" sz="2000" dirty="0">
              <a:latin typeface="Times New Roman" panose="02020603050405020304" pitchFamily="18" charset="0"/>
              <a:cs typeface="Times New Roman" panose="02020603050405020304" pitchFamily="18" charset="0"/>
            </a:endParaRPr>
          </a:p>
          <a:p>
            <a:r>
              <a:rPr lang="en-US" sz="2100" b="1" dirty="0">
                <a:latin typeface="Times New Roman" panose="02020603050405020304" pitchFamily="18" charset="0"/>
                <a:cs typeface="Times New Roman" panose="02020603050405020304" pitchFamily="18" charset="0"/>
              </a:rPr>
              <a:t>Stability and Decline Among Developed Nations Signal Regional Shifts in Academic Influence </a:t>
            </a:r>
          </a:p>
          <a:p>
            <a:r>
              <a:rPr lang="en-US" sz="2000" dirty="0">
                <a:latin typeface="Times New Roman" panose="02020603050405020304" pitchFamily="18" charset="0"/>
                <a:cs typeface="Times New Roman" panose="02020603050405020304" pitchFamily="18" charset="0"/>
              </a:rPr>
              <a:t>While developed countries like the USA and UK maintain stable rankings, Japan shows a decline, indicating a shift in regional influence as rising economies continue to gain ground.</a:t>
            </a:r>
          </a:p>
          <a:p>
            <a:pPr marL="457200" lvl="1" indent="0">
              <a:buNone/>
            </a:pPr>
            <a:endParaRPr lang="en-US" sz="1800" cap="none"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7A0DC65-31CB-54E2-CE4A-26CAE192C48B}"/>
              </a:ext>
            </a:extLst>
          </p:cNvPr>
          <p:cNvSpPr txBox="1"/>
          <p:nvPr/>
        </p:nvSpPr>
        <p:spPr>
          <a:xfrm>
            <a:off x="463380" y="4650730"/>
            <a:ext cx="10072815" cy="738664"/>
          </a:xfrm>
          <a:prstGeom prst="rect">
            <a:avLst/>
          </a:prstGeom>
          <a:noFill/>
        </p:spPr>
        <p:txBody>
          <a:bodyPr wrap="square">
            <a:spAutoFit/>
          </a:bodyPr>
          <a:lstStyle/>
          <a:p>
            <a:pPr marL="0" indent="0">
              <a:buNone/>
            </a:pPr>
            <a:r>
              <a:rPr lang="en-US" sz="2100" cap="none" dirty="0">
                <a:solidFill>
                  <a:srgbClr val="00B050"/>
                </a:solidFill>
                <a:latin typeface="Times New Roman" panose="02020603050405020304" pitchFamily="18" charset="0"/>
                <a:cs typeface="Times New Roman" panose="02020603050405020304" pitchFamily="18" charset="0"/>
              </a:rPr>
              <a:t>√ </a:t>
            </a:r>
            <a:r>
              <a:rPr lang="en-US" sz="2100" cap="none" dirty="0">
                <a:latin typeface="Times New Roman" panose="02020603050405020304" pitchFamily="18" charset="0"/>
                <a:cs typeface="Times New Roman" panose="02020603050405020304" pitchFamily="18" charset="0"/>
              </a:rPr>
              <a:t>Hypothesis : 3- Universities in developing countries, unlike those in developed countries, are showing an upward trend in global rankings. </a:t>
            </a:r>
          </a:p>
        </p:txBody>
      </p:sp>
    </p:spTree>
    <p:extLst>
      <p:ext uri="{BB962C8B-B14F-4D97-AF65-F5344CB8AC3E}">
        <p14:creationId xmlns:p14="http://schemas.microsoft.com/office/powerpoint/2010/main" val="270753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908" y="172994"/>
            <a:ext cx="10396882" cy="1151965"/>
          </a:xfrm>
        </p:spPr>
        <p:txBody>
          <a:bodyPr spcFirstLastPara="1" vert="horz" wrap="square" lIns="0" tIns="0" rIns="0" bIns="0" rtlCol="0" anchor="t" anchorCtr="0">
            <a:normAutofit/>
          </a:bodyPr>
          <a:lstStyle/>
          <a:p>
            <a:pPr>
              <a:spcBef>
                <a:spcPts val="0"/>
              </a:spcBef>
              <a:buClr>
                <a:schemeClr val="accent4"/>
              </a:buClr>
              <a:buSzPts val="2000"/>
            </a:pPr>
            <a:r>
              <a:rPr sz="4800" b="1" dirty="0">
                <a:solidFill>
                  <a:schemeClr val="accent1">
                    <a:lumMod val="50000"/>
                  </a:schemeClr>
                </a:solidFill>
                <a:latin typeface="Arial Black" panose="020B0A04020102020204" pitchFamily="34" charset="0"/>
              </a:rPr>
              <a:t>Data Source</a:t>
            </a:r>
          </a:p>
        </p:txBody>
      </p:sp>
      <p:sp>
        <p:nvSpPr>
          <p:cNvPr id="3" name="Content Placeholder 2"/>
          <p:cNvSpPr>
            <a:spLocks noGrp="1"/>
          </p:cNvSpPr>
          <p:nvPr>
            <p:ph idx="1"/>
          </p:nvPr>
        </p:nvSpPr>
        <p:spPr>
          <a:xfrm>
            <a:off x="216242" y="781092"/>
            <a:ext cx="10396883" cy="3311189"/>
          </a:xfrm>
        </p:spPr>
        <p:txBody>
          <a:bodyPr>
            <a:normAutofit lnSpcReduction="10000"/>
          </a:bodyPr>
          <a:lstStyle/>
          <a:p>
            <a:r>
              <a:rPr sz="2600" dirty="0">
                <a:latin typeface="Times New Roman" panose="02020603050405020304" pitchFamily="18" charset="0"/>
                <a:cs typeface="Times New Roman" panose="02020603050405020304" pitchFamily="18" charset="0"/>
              </a:rPr>
              <a:t>Dataset from CWUR (Center for World University Rankings).</a:t>
            </a:r>
            <a:endParaRPr lang="es-ES" sz="2600" dirty="0">
              <a:latin typeface="Times New Roman" panose="02020603050405020304" pitchFamily="18" charset="0"/>
              <a:cs typeface="Times New Roman" panose="02020603050405020304" pitchFamily="18" charset="0"/>
            </a:endParaRPr>
          </a:p>
          <a:p>
            <a:r>
              <a:rPr sz="2600" dirty="0">
                <a:latin typeface="Times New Roman" panose="02020603050405020304" pitchFamily="18" charset="0"/>
                <a:cs typeface="Times New Roman" panose="02020603050405020304" pitchFamily="18" charset="0"/>
              </a:rPr>
              <a:t>11,000 data points for universities worldwide.</a:t>
            </a:r>
            <a:endParaRPr lang="es-ES" sz="2600" dirty="0">
              <a:latin typeface="Times New Roman" panose="02020603050405020304" pitchFamily="18" charset="0"/>
              <a:cs typeface="Times New Roman" panose="02020603050405020304" pitchFamily="18" charset="0"/>
            </a:endParaRPr>
          </a:p>
          <a:p>
            <a:r>
              <a:rPr sz="2600" dirty="0">
                <a:latin typeface="Times New Roman" panose="02020603050405020304" pitchFamily="18" charset="0"/>
                <a:cs typeface="Times New Roman" panose="02020603050405020304" pitchFamily="18" charset="0"/>
              </a:rPr>
              <a:t>Metrics included:</a:t>
            </a:r>
            <a:endParaRPr lang="es-ES" sz="26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dirty="0">
                <a:latin typeface="Times New Roman" panose="02020603050405020304" pitchFamily="18" charset="0"/>
                <a:cs typeface="Times New Roman" panose="02020603050405020304" pitchFamily="18" charset="0"/>
              </a:rPr>
              <a:t>World Rank: Overall global rank.</a:t>
            </a:r>
            <a:endParaRPr lang="es-E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s-ES" dirty="0" err="1">
                <a:latin typeface="Times New Roman" panose="02020603050405020304" pitchFamily="18" charset="0"/>
                <a:cs typeface="Times New Roman" panose="02020603050405020304" pitchFamily="18" charset="0"/>
              </a:rPr>
              <a:t>Institution</a:t>
            </a:r>
            <a:r>
              <a:rPr lang="es-ES" dirty="0">
                <a:latin typeface="Times New Roman" panose="02020603050405020304" pitchFamily="18" charset="0"/>
                <a:cs typeface="Times New Roman" panose="02020603050405020304" pitchFamily="18" charset="0"/>
              </a:rPr>
              <a:t> and </a:t>
            </a:r>
            <a:r>
              <a:rPr lang="es-ES" dirty="0" err="1">
                <a:latin typeface="Times New Roman" panose="02020603050405020304" pitchFamily="18" charset="0"/>
                <a:cs typeface="Times New Roman" panose="02020603050405020304" pitchFamily="18" charset="0"/>
              </a:rPr>
              <a:t>location</a:t>
            </a:r>
            <a:r>
              <a:rPr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name</a:t>
            </a:r>
            <a:r>
              <a:rPr dirty="0">
                <a:latin typeface="Times New Roman" panose="02020603050405020304" pitchFamily="18" charset="0"/>
                <a:cs typeface="Times New Roman" panose="02020603050405020304" pitchFamily="18" charset="0"/>
              </a:rPr>
              <a:t> </a:t>
            </a:r>
            <a:r>
              <a:rPr lang="es-ES" dirty="0">
                <a:latin typeface="Times New Roman" panose="02020603050405020304" pitchFamily="18" charset="0"/>
                <a:cs typeface="Times New Roman" panose="02020603050405020304" pitchFamily="18" charset="0"/>
              </a:rPr>
              <a:t>and</a:t>
            </a:r>
            <a:r>
              <a:rPr dirty="0">
                <a:latin typeface="Times New Roman" panose="02020603050405020304" pitchFamily="18" charset="0"/>
                <a:cs typeface="Times New Roman" panose="02020603050405020304" pitchFamily="18" charset="0"/>
              </a:rPr>
              <a:t> country.</a:t>
            </a:r>
            <a:endParaRPr lang="es-E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s-ES" dirty="0" err="1">
                <a:latin typeface="Times New Roman" panose="02020603050405020304" pitchFamily="18" charset="0"/>
                <a:cs typeface="Times New Roman" panose="02020603050405020304" pitchFamily="18" charset="0"/>
              </a:rPr>
              <a:t>National</a:t>
            </a:r>
            <a:r>
              <a:rPr lang="es-ES"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 Education, Employability, Faculty</a:t>
            </a:r>
            <a:r>
              <a:rPr lang="es-ES" dirty="0">
                <a:latin typeface="Times New Roman" panose="02020603050405020304" pitchFamily="18" charset="0"/>
                <a:cs typeface="Times New Roman" panose="02020603050405020304" pitchFamily="18" charset="0"/>
              </a:rPr>
              <a:t> and </a:t>
            </a:r>
            <a:r>
              <a:rPr lang="es-ES" dirty="0" err="1">
                <a:latin typeface="Times New Roman" panose="02020603050405020304" pitchFamily="18" charset="0"/>
                <a:cs typeface="Times New Roman" panose="02020603050405020304" pitchFamily="18" charset="0"/>
              </a:rPr>
              <a:t>Research</a:t>
            </a:r>
            <a:r>
              <a:rPr dirty="0">
                <a:latin typeface="Times New Roman" panose="02020603050405020304" pitchFamily="18" charset="0"/>
                <a:cs typeface="Times New Roman" panose="02020603050405020304" pitchFamily="18" charset="0"/>
              </a:rPr>
              <a:t> Rank.</a:t>
            </a:r>
            <a:endParaRPr lang="es-E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s-ES" dirty="0">
                <a:latin typeface="Times New Roman" panose="02020603050405020304" pitchFamily="18" charset="0"/>
                <a:cs typeface="Times New Roman" panose="02020603050405020304" pitchFamily="18" charset="0"/>
              </a:rPr>
              <a:t>Score (</a:t>
            </a:r>
            <a:r>
              <a:rPr lang="es-ES" dirty="0" err="1">
                <a:latin typeface="Times New Roman" panose="02020603050405020304" pitchFamily="18" charset="0"/>
                <a:cs typeface="Times New Roman" panose="02020603050405020304" pitchFamily="18" charset="0"/>
              </a:rPr>
              <a:t>Not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used</a:t>
            </a:r>
            <a:r>
              <a:rPr lang="es-ES" dirty="0">
                <a:latin typeface="Times New Roman" panose="02020603050405020304" pitchFamily="18" charset="0"/>
                <a:cs typeface="Times New Roman" panose="02020603050405020304" pitchFamily="18" charset="0"/>
              </a:rPr>
              <a:t> in </a:t>
            </a:r>
            <a:r>
              <a:rPr lang="es-ES" dirty="0" err="1">
                <a:latin typeface="Times New Roman" panose="02020603050405020304" pitchFamily="18" charset="0"/>
                <a:cs typeface="Times New Roman" panose="02020603050405020304" pitchFamily="18" charset="0"/>
              </a:rPr>
              <a:t>this</a:t>
            </a:r>
            <a:r>
              <a:rPr lang="es-ES" dirty="0">
                <a:latin typeface="Times New Roman" panose="02020603050405020304" pitchFamily="18" charset="0"/>
                <a:cs typeface="Times New Roman" panose="02020603050405020304" pitchFamily="18" charset="0"/>
              </a:rPr>
              <a:t> Project)</a:t>
            </a:r>
            <a:endParaRPr dirty="0">
              <a:latin typeface="Times New Roman" panose="02020603050405020304" pitchFamily="18" charset="0"/>
              <a:cs typeface="Times New Roman" panose="02020603050405020304" pitchFamily="18" charset="0"/>
            </a:endParaRPr>
          </a:p>
          <a:p>
            <a:pPr>
              <a:defRPr sz="1800"/>
            </a:pPr>
            <a:r>
              <a:rPr sz="2600" dirty="0">
                <a:latin typeface="Times New Roman" panose="02020603050405020304" pitchFamily="18" charset="0"/>
                <a:cs typeface="Times New Roman" panose="02020603050405020304" pitchFamily="18" charset="0"/>
              </a:rPr>
              <a:t>Data Cleaning: </a:t>
            </a:r>
            <a:r>
              <a:rPr lang="en-US" sz="2600" dirty="0">
                <a:latin typeface="Times New Roman" panose="02020603050405020304" pitchFamily="18" charset="0"/>
                <a:cs typeface="Times New Roman" panose="02020603050405020304" pitchFamily="18" charset="0"/>
              </a:rPr>
              <a:t>Cleaning and </a:t>
            </a:r>
            <a:r>
              <a:rPr sz="2600" dirty="0">
                <a:latin typeface="Times New Roman" panose="02020603050405020304" pitchFamily="18" charset="0"/>
                <a:cs typeface="Times New Roman" panose="02020603050405020304" pitchFamily="18" charset="0"/>
              </a:rPr>
              <a:t>Converted </a:t>
            </a:r>
            <a:r>
              <a:rPr lang="es-ES" sz="2600" dirty="0" err="1">
                <a:latin typeface="Times New Roman" panose="02020603050405020304" pitchFamily="18" charset="0"/>
                <a:cs typeface="Times New Roman" panose="02020603050405020304" pitchFamily="18" charset="0"/>
              </a:rPr>
              <a:t>All</a:t>
            </a:r>
            <a:r>
              <a:rPr lang="es-ES" sz="2600" dirty="0">
                <a:latin typeface="Times New Roman" panose="02020603050405020304" pitchFamily="18" charset="0"/>
                <a:cs typeface="Times New Roman" panose="02020603050405020304" pitchFamily="18" charset="0"/>
              </a:rPr>
              <a:t> </a:t>
            </a:r>
            <a:r>
              <a:rPr sz="2600" dirty="0">
                <a:latin typeface="Times New Roman" panose="02020603050405020304" pitchFamily="18" charset="0"/>
                <a:cs typeface="Times New Roman" panose="02020603050405020304" pitchFamily="18" charset="0"/>
              </a:rPr>
              <a:t>rank data to numeric </a:t>
            </a:r>
            <a:r>
              <a:rPr lang="en-US" sz="2600" dirty="0">
                <a:latin typeface="Times New Roman" panose="02020603050405020304" pitchFamily="18" charset="0"/>
                <a:cs typeface="Times New Roman" panose="02020603050405020304" pitchFamily="18" charset="0"/>
              </a:rPr>
              <a:t>.</a:t>
            </a:r>
            <a:endParaRPr sz="2600" dirty="0">
              <a:latin typeface="Times New Roman" panose="02020603050405020304" pitchFamily="18" charset="0"/>
              <a:cs typeface="Times New Roman" panose="02020603050405020304" pitchFamily="18" charset="0"/>
            </a:endParaRPr>
          </a:p>
        </p:txBody>
      </p:sp>
      <p:pic>
        <p:nvPicPr>
          <p:cNvPr id="1140" name="Google Shape;1140;p52"/>
          <p:cNvPicPr preferRelativeResize="0">
            <a:picLocks/>
          </p:cNvPicPr>
          <p:nvPr/>
        </p:nvPicPr>
        <p:blipFill>
          <a:blip r:embed="rId2">
            <a:alphaModFix/>
          </a:blip>
          <a:stretch>
            <a:fillRect/>
          </a:stretch>
        </p:blipFill>
        <p:spPr>
          <a:xfrm>
            <a:off x="6573600" y="1152922"/>
            <a:ext cx="5618400" cy="1478400"/>
          </a:xfrm>
          <a:prstGeom prst="snip1Rect">
            <a:avLst>
              <a:gd name="adj" fmla="val 16667"/>
            </a:avLst>
          </a:prstGeom>
        </p:spPr>
      </p:pic>
      <p:sp>
        <p:nvSpPr>
          <p:cNvPr id="5" name="Rectangle 4">
            <a:extLst>
              <a:ext uri="{FF2B5EF4-FFF2-40B4-BE49-F238E27FC236}">
                <a16:creationId xmlns:a16="http://schemas.microsoft.com/office/drawing/2014/main" id="{259B0817-EA6A-9E23-22B5-29579600110A}"/>
              </a:ext>
            </a:extLst>
          </p:cNvPr>
          <p:cNvSpPr/>
          <p:nvPr/>
        </p:nvSpPr>
        <p:spPr>
          <a:xfrm>
            <a:off x="9209509" y="2340360"/>
            <a:ext cx="2982491" cy="290962"/>
          </a:xfrm>
          <a:prstGeom prst="rect">
            <a:avLst/>
          </a:prstGeom>
          <a:solidFill>
            <a:srgbClr val="DE2A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t>2014 - 2024</a:t>
            </a:r>
          </a:p>
        </p:txBody>
      </p:sp>
      <p:sp>
        <p:nvSpPr>
          <p:cNvPr id="6" name="Rectangle 5">
            <a:extLst>
              <a:ext uri="{FF2B5EF4-FFF2-40B4-BE49-F238E27FC236}">
                <a16:creationId xmlns:a16="http://schemas.microsoft.com/office/drawing/2014/main" id="{92B75295-7497-6BCB-30CD-EDC2923128B9}"/>
              </a:ext>
            </a:extLst>
          </p:cNvPr>
          <p:cNvSpPr/>
          <p:nvPr/>
        </p:nvSpPr>
        <p:spPr>
          <a:xfrm>
            <a:off x="6580044" y="2291206"/>
            <a:ext cx="2471152" cy="29096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AD1CE780-F5D7-E2AB-1718-1E21EE355CCB}"/>
              </a:ext>
            </a:extLst>
          </p:cNvPr>
          <p:cNvPicPr>
            <a:picLocks noChangeAspect="1"/>
          </p:cNvPicPr>
          <p:nvPr/>
        </p:nvPicPr>
        <p:blipFill>
          <a:blip r:embed="rId3"/>
          <a:stretch>
            <a:fillRect/>
          </a:stretch>
        </p:blipFill>
        <p:spPr>
          <a:xfrm>
            <a:off x="1" y="3937686"/>
            <a:ext cx="12176492" cy="296458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D2B4-E74F-B833-62A1-32FE957D5864}"/>
              </a:ext>
            </a:extLst>
          </p:cNvPr>
          <p:cNvSpPr>
            <a:spLocks noGrp="1"/>
          </p:cNvSpPr>
          <p:nvPr>
            <p:ph type="title"/>
          </p:nvPr>
        </p:nvSpPr>
        <p:spPr>
          <a:xfrm>
            <a:off x="280086" y="144762"/>
            <a:ext cx="10396882" cy="1151965"/>
          </a:xfrm>
        </p:spPr>
        <p:txBody>
          <a:bodyPr/>
          <a:lstStyle/>
          <a:p>
            <a:r>
              <a:rPr lang="es-ES" sz="4800" b="1" dirty="0">
                <a:solidFill>
                  <a:schemeClr val="accent1">
                    <a:lumMod val="50000"/>
                  </a:schemeClr>
                </a:solidFill>
                <a:latin typeface="Arial Black" panose="020B0A04020102020204" pitchFamily="34" charset="0"/>
              </a:rPr>
              <a:t>Future</a:t>
            </a:r>
            <a:r>
              <a:rPr lang="es-ES" dirty="0">
                <a:solidFill>
                  <a:schemeClr val="accent1">
                    <a:lumMod val="75000"/>
                  </a:schemeClr>
                </a:solidFill>
              </a:rPr>
              <a:t> </a:t>
            </a:r>
            <a:r>
              <a:rPr lang="es-ES" sz="4800" b="1" dirty="0" err="1">
                <a:solidFill>
                  <a:schemeClr val="accent1">
                    <a:lumMod val="50000"/>
                  </a:schemeClr>
                </a:solidFill>
                <a:latin typeface="Arial Black" panose="020B0A04020102020204" pitchFamily="34" charset="0"/>
              </a:rPr>
              <a:t>Directions</a:t>
            </a:r>
            <a:endParaRPr lang="es-ES" sz="4800" b="1" dirty="0">
              <a:solidFill>
                <a:schemeClr val="accent1">
                  <a:lumMod val="50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1F84039E-684D-4D9F-CD60-B924B16BC31B}"/>
              </a:ext>
            </a:extLst>
          </p:cNvPr>
          <p:cNvSpPr>
            <a:spLocks noGrp="1"/>
          </p:cNvSpPr>
          <p:nvPr>
            <p:ph idx="1"/>
          </p:nvPr>
        </p:nvSpPr>
        <p:spPr>
          <a:xfrm>
            <a:off x="280086" y="1296727"/>
            <a:ext cx="11343503" cy="5293543"/>
          </a:xfrm>
        </p:spPr>
        <p:txBody>
          <a:bodyPr>
            <a:normAutofit/>
          </a:bodyPr>
          <a:lstStyle/>
          <a:p>
            <a:r>
              <a:rPr lang="es-ES" sz="2300" b="1" dirty="0" err="1">
                <a:latin typeface="Times New Roman" panose="02020603050405020304" pitchFamily="18" charset="0"/>
                <a:cs typeface="Times New Roman" panose="02020603050405020304" pitchFamily="18" charset="0"/>
              </a:rPr>
              <a:t>Expand</a:t>
            </a:r>
            <a:r>
              <a:rPr lang="es-ES" sz="2300" b="1" dirty="0">
                <a:latin typeface="Times New Roman" panose="02020603050405020304" pitchFamily="18" charset="0"/>
                <a:cs typeface="Times New Roman" panose="02020603050405020304" pitchFamily="18" charset="0"/>
              </a:rPr>
              <a:t> Ranking </a:t>
            </a:r>
            <a:r>
              <a:rPr lang="es-ES" sz="2300" b="1" dirty="0" err="1">
                <a:latin typeface="Times New Roman" panose="02020603050405020304" pitchFamily="18" charset="0"/>
                <a:cs typeface="Times New Roman" panose="02020603050405020304" pitchFamily="18" charset="0"/>
              </a:rPr>
              <a:t>Analysis</a:t>
            </a:r>
            <a:endParaRPr lang="es-ES" sz="2300" b="1" dirty="0">
              <a:latin typeface="Times New Roman" panose="02020603050405020304" pitchFamily="18" charset="0"/>
              <a:cs typeface="Times New Roman" panose="02020603050405020304" pitchFamily="18" charset="0"/>
            </a:endParaRPr>
          </a:p>
          <a:p>
            <a:pPr lvl="1">
              <a:lnSpc>
                <a:spcPct val="100000"/>
              </a:lnSpc>
            </a:pPr>
            <a:r>
              <a:rPr lang="en-US" sz="1900" dirty="0">
                <a:latin typeface="Times New Roman" panose="02020603050405020304" pitchFamily="18" charset="0"/>
                <a:cs typeface="Times New Roman" panose="02020603050405020304" pitchFamily="18" charset="0"/>
              </a:rPr>
              <a:t>Compare multiple ranking systems - THE (Times Higher Education World University Rankings), QS(</a:t>
            </a:r>
            <a:r>
              <a:rPr lang="en-US" sz="1900" dirty="0" err="1">
                <a:latin typeface="Times New Roman" panose="02020603050405020304" pitchFamily="18" charset="0"/>
                <a:cs typeface="Times New Roman" panose="02020603050405020304" pitchFamily="18" charset="0"/>
              </a:rPr>
              <a:t>Quacquarelli</a:t>
            </a:r>
            <a:r>
              <a:rPr lang="en-US" sz="1900" dirty="0">
                <a:latin typeface="Times New Roman" panose="02020603050405020304" pitchFamily="18" charset="0"/>
                <a:cs typeface="Times New Roman" panose="02020603050405020304" pitchFamily="18" charset="0"/>
              </a:rPr>
              <a:t> Symonds World University Rankings), ARWU(or </a:t>
            </a:r>
            <a:r>
              <a:rPr lang="es-ES" sz="1900" dirty="0" err="1">
                <a:latin typeface="Times New Roman" panose="02020603050405020304" pitchFamily="18" charset="0"/>
                <a:cs typeface="Times New Roman" panose="02020603050405020304" pitchFamily="18" charset="0"/>
              </a:rPr>
              <a:t>Shanghai</a:t>
            </a:r>
            <a:r>
              <a:rPr lang="es-ES" sz="1900" dirty="0">
                <a:latin typeface="Times New Roman" panose="02020603050405020304" pitchFamily="18" charset="0"/>
                <a:cs typeface="Times New Roman" panose="02020603050405020304" pitchFamily="18" charset="0"/>
              </a:rPr>
              <a:t> Rankings</a:t>
            </a:r>
            <a:r>
              <a:rPr lang="en-US" sz="1900" dirty="0">
                <a:latin typeface="Times New Roman" panose="02020603050405020304" pitchFamily="18" charset="0"/>
                <a:cs typeface="Times New Roman" panose="02020603050405020304" pitchFamily="18" charset="0"/>
              </a:rPr>
              <a:t>) - to identify patterns and provide a more comprehensive view of university performance.</a:t>
            </a:r>
          </a:p>
          <a:p>
            <a:pPr lvl="1">
              <a:lnSpc>
                <a:spcPct val="100000"/>
              </a:lnSpc>
            </a:pPr>
            <a:endParaRPr lang="en-US" sz="1900" dirty="0">
              <a:latin typeface="Times New Roman" panose="02020603050405020304" pitchFamily="18" charset="0"/>
              <a:cs typeface="Times New Roman" panose="02020603050405020304" pitchFamily="18" charset="0"/>
            </a:endParaRPr>
          </a:p>
          <a:p>
            <a:r>
              <a:rPr lang="es-ES" sz="2300" b="1" dirty="0">
                <a:latin typeface="Times New Roman" panose="02020603050405020304" pitchFamily="18" charset="0"/>
                <a:cs typeface="Times New Roman" panose="02020603050405020304" pitchFamily="18" charset="0"/>
              </a:rPr>
              <a:t>Examine </a:t>
            </a:r>
            <a:r>
              <a:rPr lang="es-ES" sz="2300" b="1" dirty="0" err="1">
                <a:latin typeface="Times New Roman" panose="02020603050405020304" pitchFamily="18" charset="0"/>
                <a:cs typeface="Times New Roman" panose="02020603050405020304" pitchFamily="18" charset="0"/>
              </a:rPr>
              <a:t>Economic</a:t>
            </a:r>
            <a:r>
              <a:rPr lang="es-ES" sz="2300" b="1" dirty="0">
                <a:latin typeface="Times New Roman" panose="02020603050405020304" pitchFamily="18" charset="0"/>
                <a:cs typeface="Times New Roman" panose="02020603050405020304" pitchFamily="18" charset="0"/>
              </a:rPr>
              <a:t> and </a:t>
            </a:r>
            <a:r>
              <a:rPr lang="es-ES" sz="2300" b="1" dirty="0" err="1">
                <a:latin typeface="Times New Roman" panose="02020603050405020304" pitchFamily="18" charset="0"/>
                <a:cs typeface="Times New Roman" panose="02020603050405020304" pitchFamily="18" charset="0"/>
              </a:rPr>
              <a:t>Institutional</a:t>
            </a:r>
            <a:r>
              <a:rPr lang="es-ES" sz="2300" b="1" dirty="0">
                <a:latin typeface="Times New Roman" panose="02020603050405020304" pitchFamily="18" charset="0"/>
                <a:cs typeface="Times New Roman" panose="02020603050405020304" pitchFamily="18" charset="0"/>
              </a:rPr>
              <a:t> </a:t>
            </a:r>
            <a:r>
              <a:rPr lang="es-ES" sz="2300" b="1" dirty="0" err="1">
                <a:latin typeface="Times New Roman" panose="02020603050405020304" pitchFamily="18" charset="0"/>
                <a:cs typeface="Times New Roman" panose="02020603050405020304" pitchFamily="18" charset="0"/>
              </a:rPr>
              <a:t>Factors</a:t>
            </a:r>
            <a:endParaRPr lang="es-ES" sz="2300" b="1" dirty="0">
              <a:latin typeface="Times New Roman" panose="02020603050405020304" pitchFamily="18" charset="0"/>
              <a:cs typeface="Times New Roman" panose="02020603050405020304" pitchFamily="18" charset="0"/>
            </a:endParaRPr>
          </a:p>
          <a:p>
            <a:pPr lvl="1"/>
            <a:r>
              <a:rPr lang="en-US" sz="1900" dirty="0">
                <a:latin typeface="Times New Roman" panose="02020603050405020304" pitchFamily="18" charset="0"/>
                <a:cs typeface="Times New Roman" panose="02020603050405020304" pitchFamily="18" charset="0"/>
              </a:rPr>
              <a:t>Investigate the impact of factors how GDP(</a:t>
            </a:r>
            <a:r>
              <a:rPr lang="es-ES" sz="1900" dirty="0">
                <a:latin typeface="Times New Roman" panose="02020603050405020304" pitchFamily="18" charset="0"/>
                <a:cs typeface="Times New Roman" panose="02020603050405020304" pitchFamily="18" charset="0"/>
              </a:rPr>
              <a:t>Gross </a:t>
            </a:r>
            <a:r>
              <a:rPr lang="es-ES" sz="1900" dirty="0" err="1">
                <a:latin typeface="Times New Roman" panose="02020603050405020304" pitchFamily="18" charset="0"/>
                <a:cs typeface="Times New Roman" panose="02020603050405020304" pitchFamily="18" charset="0"/>
              </a:rPr>
              <a:t>domestic</a:t>
            </a:r>
            <a:r>
              <a:rPr lang="es-ES" sz="1900" dirty="0">
                <a:latin typeface="Times New Roman" panose="02020603050405020304" pitchFamily="18" charset="0"/>
                <a:cs typeface="Times New Roman" panose="02020603050405020304" pitchFamily="18" charset="0"/>
              </a:rPr>
              <a:t> </a:t>
            </a:r>
            <a:r>
              <a:rPr lang="es-ES" sz="1900" dirty="0" err="1">
                <a:latin typeface="Times New Roman" panose="02020603050405020304" pitchFamily="18" charset="0"/>
                <a:cs typeface="Times New Roman" panose="02020603050405020304" pitchFamily="18" charset="0"/>
              </a:rPr>
              <a:t>product</a:t>
            </a:r>
            <a:r>
              <a:rPr lang="en-US" sz="1900" dirty="0">
                <a:latin typeface="Times New Roman" panose="02020603050405020304" pitchFamily="18" charset="0"/>
                <a:cs typeface="Times New Roman" panose="02020603050405020304" pitchFamily="18" charset="0"/>
              </a:rPr>
              <a:t>) , education spending, and research funding on rankings.</a:t>
            </a:r>
          </a:p>
          <a:p>
            <a:pPr lvl="1"/>
            <a:endParaRPr lang="en-US" sz="1900" dirty="0">
              <a:latin typeface="Times New Roman" panose="02020603050405020304" pitchFamily="18" charset="0"/>
              <a:cs typeface="Times New Roman" panose="02020603050405020304" pitchFamily="18" charset="0"/>
            </a:endParaRPr>
          </a:p>
          <a:p>
            <a:r>
              <a:rPr lang="en-US" sz="2300" b="1" dirty="0">
                <a:latin typeface="Times New Roman" panose="02020603050405020304" pitchFamily="18" charset="0"/>
                <a:cs typeface="Times New Roman" panose="02020603050405020304" pitchFamily="18" charset="0"/>
              </a:rPr>
              <a:t>University Type Matters: Public vs. Private and Research vs. Teaching Institutions</a:t>
            </a:r>
          </a:p>
          <a:p>
            <a:pPr lvl="1">
              <a:lnSpc>
                <a:spcPct val="100000"/>
              </a:lnSpc>
            </a:pPr>
            <a:r>
              <a:rPr lang="en-US" sz="1900" cap="none" dirty="0">
                <a:latin typeface="Times New Roman" panose="02020603050405020304" pitchFamily="18" charset="0"/>
                <a:cs typeface="Times New Roman" panose="02020603050405020304" pitchFamily="18" charset="0"/>
              </a:rPr>
              <a:t>Analyze how different types of universities perform in global rankings.</a:t>
            </a:r>
          </a:p>
          <a:p>
            <a:pPr lvl="1">
              <a:lnSpc>
                <a:spcPct val="100000"/>
              </a:lnSpc>
            </a:pPr>
            <a:r>
              <a:rPr lang="en-US" sz="1900" cap="none" dirty="0">
                <a:latin typeface="Times New Roman" panose="02020603050405020304" pitchFamily="18" charset="0"/>
                <a:cs typeface="Times New Roman" panose="02020603050405020304" pitchFamily="18" charset="0"/>
              </a:rPr>
              <a:t>Public and Private Institutions May Influence Different Ranking Metrics</a:t>
            </a:r>
            <a:r>
              <a:rPr lang="en-US" sz="1900" dirty="0">
                <a:latin typeface="Times New Roman" panose="02020603050405020304" pitchFamily="18" charset="0"/>
                <a:cs typeface="Times New Roman" panose="02020603050405020304" pitchFamily="18" charset="0"/>
              </a:rPr>
              <a:t>.</a:t>
            </a:r>
          </a:p>
          <a:p>
            <a:pPr lvl="1">
              <a:lnSpc>
                <a:spcPct val="100000"/>
              </a:lnSpc>
            </a:pPr>
            <a:r>
              <a:rPr lang="en-US" sz="1900" dirty="0">
                <a:latin typeface="Times New Roman" panose="02020603050405020304" pitchFamily="18" charset="0"/>
                <a:cs typeface="Times New Roman" panose="02020603050405020304" pitchFamily="18" charset="0"/>
              </a:rPr>
              <a:t>Research-Focused and Teaching-Focused Universities May Influence Rankings in Distinct Ways</a:t>
            </a:r>
          </a:p>
          <a:p>
            <a:pPr marL="457200" lvl="1" indent="0">
              <a:buNone/>
            </a:pPr>
            <a:endParaRPr lang="en-US" sz="14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036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EB417-B43D-D8AB-5917-7B4ACCD9431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8B14DE8-8525-B25C-903E-E6E28674E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116" y="1"/>
            <a:ext cx="7125359" cy="6857999"/>
          </a:xfrm>
          <a:prstGeom prst="rect">
            <a:avLst/>
          </a:prstGeom>
        </p:spPr>
      </p:pic>
      <p:pic>
        <p:nvPicPr>
          <p:cNvPr id="5" name="Picture 4">
            <a:extLst>
              <a:ext uri="{FF2B5EF4-FFF2-40B4-BE49-F238E27FC236}">
                <a16:creationId xmlns:a16="http://schemas.microsoft.com/office/drawing/2014/main" id="{C791F571-BBB9-5FF0-9F20-082B9BD9999B}"/>
              </a:ext>
            </a:extLst>
          </p:cNvPr>
          <p:cNvPicPr>
            <a:picLocks noChangeAspect="1"/>
          </p:cNvPicPr>
          <p:nvPr/>
        </p:nvPicPr>
        <p:blipFill>
          <a:blip r:embed="rId3"/>
          <a:stretch>
            <a:fillRect/>
          </a:stretch>
        </p:blipFill>
        <p:spPr>
          <a:xfrm>
            <a:off x="-1" y="0"/>
            <a:ext cx="12261476" cy="6857999"/>
          </a:xfrm>
          <a:prstGeom prst="rect">
            <a:avLst/>
          </a:prstGeom>
        </p:spPr>
      </p:pic>
      <p:sp>
        <p:nvSpPr>
          <p:cNvPr id="10" name="AutoShape 2" descr="DALL·E 2024-11-08 18.35.44 - Create a professional, visually engaging infographic that showcases global university rankings from 2014 to 2024, focusing on key metrics_ world rank,.webp (1792×1024)">
            <a:extLst>
              <a:ext uri="{FF2B5EF4-FFF2-40B4-BE49-F238E27FC236}">
                <a16:creationId xmlns:a16="http://schemas.microsoft.com/office/drawing/2014/main" id="{8C4BAC0A-1449-7707-FC50-84874C4860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4" descr="DALL·E 2024-11-08 18.35.44 - Create a professional, visually engaging infographic that showcases global university rankings from 2014 to 2024, focusing on key metrics_ world rank,.webp (1792×1024)">
            <a:extLst>
              <a:ext uri="{FF2B5EF4-FFF2-40B4-BE49-F238E27FC236}">
                <a16:creationId xmlns:a16="http://schemas.microsoft.com/office/drawing/2014/main" id="{E2FD6BFE-2BDE-D81E-CFC5-CD8A4A665D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TextBox 5">
            <a:extLst>
              <a:ext uri="{FF2B5EF4-FFF2-40B4-BE49-F238E27FC236}">
                <a16:creationId xmlns:a16="http://schemas.microsoft.com/office/drawing/2014/main" id="{5FDAB3F1-1EA7-E83C-6B54-DB811BD68857}"/>
              </a:ext>
            </a:extLst>
          </p:cNvPr>
          <p:cNvSpPr txBox="1"/>
          <p:nvPr/>
        </p:nvSpPr>
        <p:spPr>
          <a:xfrm>
            <a:off x="4801289" y="1311414"/>
            <a:ext cx="5262952" cy="3323987"/>
          </a:xfrm>
          <a:prstGeom prst="rect">
            <a:avLst/>
          </a:prstGeom>
          <a:blipFill>
            <a:blip r:embed="rId4"/>
            <a:tile tx="0" ty="0" sx="100000" sy="100000" flip="none" algn="tl"/>
          </a:blipFill>
          <a:scene3d>
            <a:camera prst="perspectiveRight"/>
            <a:lightRig rig="threePt" dir="t"/>
          </a:scene3d>
          <a:sp3d>
            <a:bevelT prst="relaxedInset"/>
          </a:sp3d>
        </p:spPr>
        <p:txBody>
          <a:bodyPr wrap="square" rtlCol="0">
            <a:spAutoFit/>
          </a:bodyPr>
          <a:lstStyle/>
          <a:p>
            <a:pPr algn="ctr"/>
            <a:endParaRPr lang="es-ES" sz="3000" dirty="0">
              <a:solidFill>
                <a:srgbClr val="FF0000"/>
              </a:solidFill>
            </a:endParaRPr>
          </a:p>
          <a:p>
            <a:pPr algn="ctr"/>
            <a:r>
              <a:rPr lang="es-ES" sz="3000" dirty="0" err="1">
                <a:solidFill>
                  <a:srgbClr val="FF0000"/>
                </a:solidFill>
              </a:rPr>
              <a:t>Thank</a:t>
            </a:r>
            <a:r>
              <a:rPr lang="es-ES" sz="3000" dirty="0">
                <a:solidFill>
                  <a:srgbClr val="FF0000"/>
                </a:solidFill>
              </a:rPr>
              <a:t> </a:t>
            </a:r>
            <a:r>
              <a:rPr lang="es-ES" sz="3000" dirty="0" err="1">
                <a:solidFill>
                  <a:srgbClr val="FF0000"/>
                </a:solidFill>
              </a:rPr>
              <a:t>you</a:t>
            </a:r>
            <a:r>
              <a:rPr lang="es-ES" sz="3000" dirty="0">
                <a:solidFill>
                  <a:srgbClr val="FF0000"/>
                </a:solidFill>
              </a:rPr>
              <a:t> </a:t>
            </a:r>
            <a:r>
              <a:rPr lang="es-ES" sz="3000" dirty="0" err="1">
                <a:solidFill>
                  <a:srgbClr val="FF0000"/>
                </a:solidFill>
              </a:rPr>
              <a:t>for</a:t>
            </a:r>
            <a:r>
              <a:rPr lang="es-ES" sz="3000" dirty="0">
                <a:solidFill>
                  <a:srgbClr val="FF0000"/>
                </a:solidFill>
              </a:rPr>
              <a:t> </a:t>
            </a:r>
            <a:r>
              <a:rPr lang="es-ES" sz="3000" dirty="0" err="1">
                <a:solidFill>
                  <a:srgbClr val="FF0000"/>
                </a:solidFill>
              </a:rPr>
              <a:t>your</a:t>
            </a:r>
            <a:r>
              <a:rPr lang="es-ES" sz="3000" dirty="0">
                <a:solidFill>
                  <a:srgbClr val="FF0000"/>
                </a:solidFill>
              </a:rPr>
              <a:t> </a:t>
            </a:r>
            <a:r>
              <a:rPr lang="es-ES" sz="3000" dirty="0" err="1">
                <a:solidFill>
                  <a:srgbClr val="FF0000"/>
                </a:solidFill>
              </a:rPr>
              <a:t>attention</a:t>
            </a:r>
            <a:endParaRPr lang="es-ES" sz="3000" dirty="0">
              <a:solidFill>
                <a:srgbClr val="FF0000"/>
              </a:solidFill>
            </a:endParaRPr>
          </a:p>
          <a:p>
            <a:pPr algn="ctr"/>
            <a:endParaRPr lang="es-ES" sz="3000" dirty="0">
              <a:solidFill>
                <a:srgbClr val="FF0000"/>
              </a:solidFill>
            </a:endParaRPr>
          </a:p>
          <a:p>
            <a:pPr algn="ctr"/>
            <a:endParaRPr lang="es-ES" sz="3000" dirty="0">
              <a:solidFill>
                <a:srgbClr val="FF0000"/>
              </a:solidFill>
            </a:endParaRPr>
          </a:p>
          <a:p>
            <a:pPr algn="ctr"/>
            <a:r>
              <a:rPr lang="es-ES" sz="3000" dirty="0" err="1">
                <a:solidFill>
                  <a:srgbClr val="FF0000"/>
                </a:solidFill>
              </a:rPr>
              <a:t>Eskerrik</a:t>
            </a:r>
            <a:r>
              <a:rPr lang="es-ES" sz="3000" dirty="0">
                <a:solidFill>
                  <a:srgbClr val="FF0000"/>
                </a:solidFill>
              </a:rPr>
              <a:t> </a:t>
            </a:r>
            <a:r>
              <a:rPr lang="es-ES" sz="3000" dirty="0" err="1">
                <a:solidFill>
                  <a:srgbClr val="FF0000"/>
                </a:solidFill>
              </a:rPr>
              <a:t>asko</a:t>
            </a:r>
            <a:r>
              <a:rPr lang="es-ES" sz="3000" dirty="0">
                <a:solidFill>
                  <a:srgbClr val="FF0000"/>
                </a:solidFill>
              </a:rPr>
              <a:t> zure </a:t>
            </a:r>
            <a:r>
              <a:rPr lang="es-ES" sz="3000" dirty="0" err="1">
                <a:solidFill>
                  <a:srgbClr val="FF0000"/>
                </a:solidFill>
              </a:rPr>
              <a:t>arretagatik</a:t>
            </a:r>
            <a:endParaRPr lang="es-ES" sz="3000" dirty="0">
              <a:solidFill>
                <a:srgbClr val="FF0000"/>
              </a:solidFill>
            </a:endParaRPr>
          </a:p>
          <a:p>
            <a:pPr algn="ctr"/>
            <a:endParaRPr lang="es-ES" sz="3000" dirty="0">
              <a:solidFill>
                <a:srgbClr val="FF0000"/>
              </a:solidFill>
            </a:endParaRPr>
          </a:p>
          <a:p>
            <a:pPr algn="ctr"/>
            <a:endParaRPr lang="es-ES" sz="3000" dirty="0">
              <a:solidFill>
                <a:srgbClr val="FF0000"/>
              </a:solidFill>
            </a:endParaRPr>
          </a:p>
        </p:txBody>
      </p:sp>
    </p:spTree>
    <p:extLst>
      <p:ext uri="{BB962C8B-B14F-4D97-AF65-F5344CB8AC3E}">
        <p14:creationId xmlns:p14="http://schemas.microsoft.com/office/powerpoint/2010/main" val="86611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afterEffect">
                                  <p:stCondLst>
                                    <p:cond delay="0"/>
                                  </p:stCondLst>
                                  <p:childTnLst>
                                    <p:animEffect transition="out" filter="randombar(horizontal)">
                                      <p:cBhvr>
                                        <p:cTn id="6" dur="8000"/>
                                        <p:tgtEl>
                                          <p:spTgt spid="6"/>
                                        </p:tgtEl>
                                      </p:cBhvr>
                                    </p:animEffect>
                                    <p:set>
                                      <p:cBhvr>
                                        <p:cTn id="7" dur="1" fill="hold">
                                          <p:stCondLst>
                                            <p:cond delay="7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F7FE-D1B7-781D-A79F-F4EDAC35222D}"/>
              </a:ext>
            </a:extLst>
          </p:cNvPr>
          <p:cNvSpPr>
            <a:spLocks noGrp="1"/>
          </p:cNvSpPr>
          <p:nvPr>
            <p:ph type="title"/>
          </p:nvPr>
        </p:nvSpPr>
        <p:spPr>
          <a:xfrm>
            <a:off x="168777" y="119510"/>
            <a:ext cx="10396882" cy="1151965"/>
          </a:xfrm>
        </p:spPr>
        <p:txBody>
          <a:bodyPr>
            <a:normAutofit/>
          </a:bodyPr>
          <a:lstStyle/>
          <a:p>
            <a:r>
              <a:rPr lang="es-ES" sz="4800" b="1" dirty="0" err="1">
                <a:solidFill>
                  <a:schemeClr val="accent1">
                    <a:lumMod val="50000"/>
                  </a:schemeClr>
                </a:solidFill>
                <a:latin typeface="Arial Black" panose="020B0A04020102020204" pitchFamily="34" charset="0"/>
              </a:rPr>
              <a:t>Problems</a:t>
            </a:r>
            <a:r>
              <a:rPr lang="es-ES" sz="4800" dirty="0">
                <a:solidFill>
                  <a:schemeClr val="accent1">
                    <a:lumMod val="50000"/>
                  </a:schemeClr>
                </a:solidFill>
              </a:rPr>
              <a:t> </a:t>
            </a:r>
            <a:r>
              <a:rPr lang="es-ES" sz="4800" b="1" dirty="0">
                <a:solidFill>
                  <a:schemeClr val="accent1">
                    <a:lumMod val="50000"/>
                  </a:schemeClr>
                </a:solidFill>
                <a:latin typeface="Arial Black" panose="020B0A04020102020204" pitchFamily="34" charset="0"/>
              </a:rPr>
              <a:t>in </a:t>
            </a:r>
            <a:r>
              <a:rPr lang="es-ES" sz="4800" b="1" dirty="0" err="1">
                <a:solidFill>
                  <a:schemeClr val="accent1">
                    <a:lumMod val="50000"/>
                  </a:schemeClr>
                </a:solidFill>
                <a:latin typeface="Arial Black" panose="020B0A04020102020204" pitchFamily="34" charset="0"/>
              </a:rPr>
              <a:t>the</a:t>
            </a:r>
            <a:r>
              <a:rPr lang="es-ES" sz="4800" b="1" dirty="0">
                <a:solidFill>
                  <a:schemeClr val="accent1">
                    <a:lumMod val="50000"/>
                  </a:schemeClr>
                </a:solidFill>
                <a:latin typeface="Arial Black" panose="020B0A04020102020204" pitchFamily="34" charset="0"/>
              </a:rPr>
              <a:t> data</a:t>
            </a:r>
          </a:p>
        </p:txBody>
      </p:sp>
      <p:sp>
        <p:nvSpPr>
          <p:cNvPr id="10" name="Oval 9">
            <a:extLst>
              <a:ext uri="{FF2B5EF4-FFF2-40B4-BE49-F238E27FC236}">
                <a16:creationId xmlns:a16="http://schemas.microsoft.com/office/drawing/2014/main" id="{766E2E58-1ADD-ABB9-EFE7-C9DD4AECAF46}"/>
              </a:ext>
            </a:extLst>
          </p:cNvPr>
          <p:cNvSpPr/>
          <p:nvPr/>
        </p:nvSpPr>
        <p:spPr>
          <a:xfrm>
            <a:off x="8306058" y="4704946"/>
            <a:ext cx="477532" cy="2839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 name="Group 3">
            <a:extLst>
              <a:ext uri="{FF2B5EF4-FFF2-40B4-BE49-F238E27FC236}">
                <a16:creationId xmlns:a16="http://schemas.microsoft.com/office/drawing/2014/main" id="{3C4D1149-C287-DFE7-8DFC-85FC38DACB7F}"/>
              </a:ext>
            </a:extLst>
          </p:cNvPr>
          <p:cNvGrpSpPr/>
          <p:nvPr/>
        </p:nvGrpSpPr>
        <p:grpSpPr>
          <a:xfrm>
            <a:off x="168777" y="1046205"/>
            <a:ext cx="11688034" cy="5811795"/>
            <a:chOff x="168777" y="1231740"/>
            <a:chExt cx="11688034" cy="5626260"/>
          </a:xfrm>
        </p:grpSpPr>
        <p:pic>
          <p:nvPicPr>
            <p:cNvPr id="5" name="Picture 4">
              <a:extLst>
                <a:ext uri="{FF2B5EF4-FFF2-40B4-BE49-F238E27FC236}">
                  <a16:creationId xmlns:a16="http://schemas.microsoft.com/office/drawing/2014/main" id="{1DF91373-EEFF-C9E1-761F-69C89364BEB7}"/>
                </a:ext>
              </a:extLst>
            </p:cNvPr>
            <p:cNvPicPr>
              <a:picLocks noChangeAspect="1"/>
            </p:cNvPicPr>
            <p:nvPr/>
          </p:nvPicPr>
          <p:blipFill>
            <a:blip r:embed="rId2"/>
            <a:stretch>
              <a:fillRect/>
            </a:stretch>
          </p:blipFill>
          <p:spPr>
            <a:xfrm>
              <a:off x="168777" y="1231740"/>
              <a:ext cx="6378784" cy="2206621"/>
            </a:xfrm>
            <a:prstGeom prst="rect">
              <a:avLst/>
            </a:prstGeom>
          </p:spPr>
        </p:pic>
        <p:pic>
          <p:nvPicPr>
            <p:cNvPr id="9" name="Picture 8">
              <a:extLst>
                <a:ext uri="{FF2B5EF4-FFF2-40B4-BE49-F238E27FC236}">
                  <a16:creationId xmlns:a16="http://schemas.microsoft.com/office/drawing/2014/main" id="{DDA98F5B-7A7F-F50A-A25C-03AA18F0275D}"/>
                </a:ext>
              </a:extLst>
            </p:cNvPr>
            <p:cNvPicPr>
              <a:picLocks noChangeAspect="1"/>
            </p:cNvPicPr>
            <p:nvPr/>
          </p:nvPicPr>
          <p:blipFill>
            <a:blip r:embed="rId3"/>
            <a:stretch>
              <a:fillRect/>
            </a:stretch>
          </p:blipFill>
          <p:spPr>
            <a:xfrm>
              <a:off x="595507" y="4988844"/>
              <a:ext cx="6639650" cy="1869156"/>
            </a:xfrm>
            <a:prstGeom prst="rect">
              <a:avLst/>
            </a:prstGeom>
          </p:spPr>
        </p:pic>
        <p:sp>
          <p:nvSpPr>
            <p:cNvPr id="8" name="Oval 7">
              <a:extLst>
                <a:ext uri="{FF2B5EF4-FFF2-40B4-BE49-F238E27FC236}">
                  <a16:creationId xmlns:a16="http://schemas.microsoft.com/office/drawing/2014/main" id="{C61234A9-2935-B0A3-880C-2EB7B447E18D}"/>
                </a:ext>
              </a:extLst>
            </p:cNvPr>
            <p:cNvSpPr/>
            <p:nvPr/>
          </p:nvSpPr>
          <p:spPr>
            <a:xfrm>
              <a:off x="4016723" y="2582915"/>
              <a:ext cx="332822" cy="26359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Oval 10">
              <a:extLst>
                <a:ext uri="{FF2B5EF4-FFF2-40B4-BE49-F238E27FC236}">
                  <a16:creationId xmlns:a16="http://schemas.microsoft.com/office/drawing/2014/main" id="{8D3C3F34-8ECD-1A89-93BF-268A4A3FD18E}"/>
                </a:ext>
              </a:extLst>
            </p:cNvPr>
            <p:cNvSpPr/>
            <p:nvPr/>
          </p:nvSpPr>
          <p:spPr>
            <a:xfrm>
              <a:off x="4242183" y="6228818"/>
              <a:ext cx="332822" cy="26359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a:extLst>
                <a:ext uri="{FF2B5EF4-FFF2-40B4-BE49-F238E27FC236}">
                  <a16:creationId xmlns:a16="http://schemas.microsoft.com/office/drawing/2014/main" id="{26BC556C-376E-B679-E716-584D1AF60454}"/>
                </a:ext>
              </a:extLst>
            </p:cNvPr>
            <p:cNvPicPr>
              <a:picLocks noChangeAspect="1"/>
            </p:cNvPicPr>
            <p:nvPr/>
          </p:nvPicPr>
          <p:blipFill>
            <a:blip r:embed="rId4"/>
            <a:stretch>
              <a:fillRect/>
            </a:stretch>
          </p:blipFill>
          <p:spPr>
            <a:xfrm>
              <a:off x="4755304" y="2938073"/>
              <a:ext cx="7101507" cy="2551060"/>
            </a:xfrm>
            <a:prstGeom prst="rect">
              <a:avLst/>
            </a:prstGeom>
          </p:spPr>
        </p:pic>
        <p:sp>
          <p:nvSpPr>
            <p:cNvPr id="3" name="Oval 2">
              <a:extLst>
                <a:ext uri="{FF2B5EF4-FFF2-40B4-BE49-F238E27FC236}">
                  <a16:creationId xmlns:a16="http://schemas.microsoft.com/office/drawing/2014/main" id="{1EC58D75-0B7B-EA94-382E-535AB91A3719}"/>
                </a:ext>
              </a:extLst>
            </p:cNvPr>
            <p:cNvSpPr/>
            <p:nvPr/>
          </p:nvSpPr>
          <p:spPr>
            <a:xfrm>
              <a:off x="8233400" y="4774834"/>
              <a:ext cx="332822" cy="26359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83969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190" y="249196"/>
            <a:ext cx="10396882" cy="1002956"/>
          </a:xfrm>
        </p:spPr>
        <p:txBody>
          <a:bodyPr>
            <a:normAutofit/>
          </a:bodyPr>
          <a:lstStyle/>
          <a:p>
            <a:r>
              <a:rPr sz="4800" b="1" dirty="0">
                <a:solidFill>
                  <a:schemeClr val="accent1">
                    <a:lumMod val="50000"/>
                  </a:schemeClr>
                </a:solidFill>
                <a:latin typeface="Arial Black" panose="020B0A04020102020204" pitchFamily="34" charset="0"/>
              </a:rPr>
              <a:t>Hypotheses</a:t>
            </a:r>
          </a:p>
        </p:txBody>
      </p:sp>
      <p:sp>
        <p:nvSpPr>
          <p:cNvPr id="4" name="Content Placeholder 2">
            <a:extLst>
              <a:ext uri="{FF2B5EF4-FFF2-40B4-BE49-F238E27FC236}">
                <a16:creationId xmlns:a16="http://schemas.microsoft.com/office/drawing/2014/main" id="{3C1A7441-C523-02B0-E003-523182F6BC63}"/>
              </a:ext>
            </a:extLst>
          </p:cNvPr>
          <p:cNvSpPr txBox="1">
            <a:spLocks/>
          </p:cNvSpPr>
          <p:nvPr/>
        </p:nvSpPr>
        <p:spPr>
          <a:xfrm>
            <a:off x="309044" y="2326815"/>
            <a:ext cx="10893062" cy="3494691"/>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2400" cap="none" dirty="0">
                <a:latin typeface="Times New Roman" panose="02020603050405020304" pitchFamily="18" charset="0"/>
                <a:cs typeface="Times New Roman" panose="02020603050405020304" pitchFamily="18" charset="0"/>
              </a:rPr>
              <a:t>1- Research and employability ranks are the primary elements of global university rankings.</a:t>
            </a:r>
          </a:p>
          <a:p>
            <a:pPr marL="0" indent="0">
              <a:buNone/>
            </a:pPr>
            <a:endParaRPr lang="en-US" sz="2400" cap="none" dirty="0">
              <a:latin typeface="Times New Roman" panose="02020603050405020304" pitchFamily="18" charset="0"/>
              <a:cs typeface="Times New Roman" panose="02020603050405020304" pitchFamily="18" charset="0"/>
            </a:endParaRPr>
          </a:p>
          <a:p>
            <a:pPr marL="0" indent="0">
              <a:buNone/>
            </a:pPr>
            <a:r>
              <a:rPr lang="en-US" sz="2400" cap="none" dirty="0">
                <a:latin typeface="Times New Roman" panose="02020603050405020304" pitchFamily="18" charset="0"/>
                <a:cs typeface="Times New Roman" panose="02020603050405020304" pitchFamily="18" charset="0"/>
              </a:rPr>
              <a:t>2- The rankings of the world’s top universities are relatively stable and exhibit minimal change over time.</a:t>
            </a:r>
          </a:p>
          <a:p>
            <a:pPr marL="0" indent="0">
              <a:buNone/>
            </a:pPr>
            <a:endParaRPr lang="en-US" sz="2400" cap="none" dirty="0">
              <a:latin typeface="Times New Roman" panose="02020603050405020304" pitchFamily="18" charset="0"/>
              <a:cs typeface="Times New Roman" panose="02020603050405020304" pitchFamily="18" charset="0"/>
            </a:endParaRPr>
          </a:p>
          <a:p>
            <a:pPr marL="0" indent="0">
              <a:buNone/>
            </a:pPr>
            <a:r>
              <a:rPr lang="en-US" sz="2400" cap="none" dirty="0">
                <a:latin typeface="Times New Roman" panose="02020603050405020304" pitchFamily="18" charset="0"/>
                <a:cs typeface="Times New Roman" panose="02020603050405020304" pitchFamily="18" charset="0"/>
              </a:rPr>
              <a:t>3- Universities in developing countries, unlike those in developed countries, are showing an upward trend in global rankings.</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EC367-219F-0257-7182-C5CE45512001}"/>
              </a:ext>
            </a:extLst>
          </p:cNvPr>
          <p:cNvSpPr>
            <a:spLocks noGrp="1"/>
          </p:cNvSpPr>
          <p:nvPr>
            <p:ph type="title"/>
          </p:nvPr>
        </p:nvSpPr>
        <p:spPr/>
        <p:txBody>
          <a:bodyPr/>
          <a:lstStyle/>
          <a:p>
            <a:endParaRPr lang="es-ES" dirty="0"/>
          </a:p>
        </p:txBody>
      </p:sp>
      <p:sp>
        <p:nvSpPr>
          <p:cNvPr id="3" name="Content Placeholder 2">
            <a:extLst>
              <a:ext uri="{FF2B5EF4-FFF2-40B4-BE49-F238E27FC236}">
                <a16:creationId xmlns:a16="http://schemas.microsoft.com/office/drawing/2014/main" id="{2AB5D2AD-EC49-91F7-AD7E-84FB405C8457}"/>
              </a:ext>
            </a:extLst>
          </p:cNvPr>
          <p:cNvSpPr>
            <a:spLocks noGrp="1"/>
          </p:cNvSpPr>
          <p:nvPr>
            <p:ph idx="1"/>
          </p:nvPr>
        </p:nvSpPr>
        <p:spPr>
          <a:xfrm>
            <a:off x="685800" y="4431957"/>
            <a:ext cx="5879757" cy="942628"/>
          </a:xfrm>
        </p:spPr>
        <p:txBody>
          <a:bodyPr/>
          <a:lstStyle/>
          <a:p>
            <a:r>
              <a:rPr lang="en-US" dirty="0">
                <a:hlinkClick r:id="rId2" action="ppaction://hlinkfile"/>
              </a:rPr>
              <a:t>F:\00BBK\EDA\University\university_map.html</a:t>
            </a:r>
            <a:endParaRPr lang="es-ES" dirty="0"/>
          </a:p>
        </p:txBody>
      </p:sp>
      <p:pic>
        <p:nvPicPr>
          <p:cNvPr id="5" name="Picture 4">
            <a:hlinkClick r:id="rId2" action="ppaction://hlinkfile"/>
            <a:extLst>
              <a:ext uri="{FF2B5EF4-FFF2-40B4-BE49-F238E27FC236}">
                <a16:creationId xmlns:a16="http://schemas.microsoft.com/office/drawing/2014/main" id="{92625EA8-198C-C7C3-9B9E-5F27ABC9E24A}"/>
              </a:ext>
            </a:extLst>
          </p:cNvPr>
          <p:cNvPicPr>
            <a:picLocks noChangeAspect="1"/>
          </p:cNvPicPr>
          <p:nvPr/>
        </p:nvPicPr>
        <p:blipFill>
          <a:blip r:embed="rId3"/>
          <a:stretch>
            <a:fillRect/>
          </a:stretch>
        </p:blipFill>
        <p:spPr>
          <a:xfrm>
            <a:off x="-67964" y="-6944"/>
            <a:ext cx="12259964" cy="6864944"/>
          </a:xfrm>
          <a:prstGeom prst="rect">
            <a:avLst/>
          </a:prstGeom>
        </p:spPr>
      </p:pic>
    </p:spTree>
    <p:extLst>
      <p:ext uri="{BB962C8B-B14F-4D97-AF65-F5344CB8AC3E}">
        <p14:creationId xmlns:p14="http://schemas.microsoft.com/office/powerpoint/2010/main" val="261110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F74D-C870-CE57-F8DD-B93A3A66C2C5}"/>
              </a:ext>
            </a:extLst>
          </p:cNvPr>
          <p:cNvSpPr>
            <a:spLocks noGrp="1"/>
          </p:cNvSpPr>
          <p:nvPr>
            <p:ph type="title"/>
          </p:nvPr>
        </p:nvSpPr>
        <p:spPr>
          <a:xfrm>
            <a:off x="205946" y="1326698"/>
            <a:ext cx="4942701" cy="3723504"/>
          </a:xfrm>
        </p:spPr>
        <p:txBody>
          <a:bodyPr>
            <a:normAutofit/>
          </a:bodyPr>
          <a:lstStyle/>
          <a:p>
            <a:r>
              <a:rPr lang="en-US" sz="2100" cap="none" dirty="0">
                <a:solidFill>
                  <a:schemeClr val="tx1"/>
                </a:solidFill>
                <a:latin typeface="Times New Roman" panose="02020603050405020304" pitchFamily="18" charset="0"/>
                <a:cs typeface="Times New Roman" panose="02020603050405020304" pitchFamily="18" charset="0"/>
              </a:rPr>
              <a:t>Research Rank and then Faculty Rank are key drivers of World Rank.</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Education Rank and Employability Rank moderately influencing other metrics.</a:t>
            </a: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br>
              <a:rPr lang="en-US" sz="2100" cap="none" dirty="0">
                <a:solidFill>
                  <a:schemeClr val="tx1"/>
                </a:solidFill>
                <a:latin typeface="Times New Roman" panose="02020603050405020304" pitchFamily="18" charset="0"/>
                <a:cs typeface="Times New Roman" panose="02020603050405020304" pitchFamily="18" charset="0"/>
              </a:rPr>
            </a:br>
            <a:r>
              <a:rPr lang="en-US" sz="2100" cap="none" dirty="0">
                <a:solidFill>
                  <a:schemeClr val="tx1"/>
                </a:solidFill>
                <a:latin typeface="Times New Roman" panose="02020603050405020304" pitchFamily="18" charset="0"/>
                <a:cs typeface="Times New Roman" panose="02020603050405020304" pitchFamily="18" charset="0"/>
              </a:rPr>
              <a:t>National Rank has weak correlations with other variables.</a:t>
            </a:r>
            <a:br>
              <a:rPr lang="en-US" sz="2100" dirty="0">
                <a:solidFill>
                  <a:srgbClr val="CCCCCC"/>
                </a:solidFill>
                <a:latin typeface="Times New Roman" panose="02020603050405020304" pitchFamily="18" charset="0"/>
                <a:cs typeface="Times New Roman" panose="02020603050405020304" pitchFamily="18" charset="0"/>
              </a:rPr>
            </a:br>
            <a:br>
              <a:rPr lang="en-US" sz="2100" dirty="0">
                <a:solidFill>
                  <a:schemeClr val="tx1">
                    <a:lumMod val="65000"/>
                    <a:lumOff val="35000"/>
                  </a:schemeClr>
                </a:solidFill>
                <a:latin typeface="Times New Roman" panose="02020603050405020304" pitchFamily="18" charset="0"/>
                <a:cs typeface="Times New Roman" panose="02020603050405020304" pitchFamily="18" charset="0"/>
              </a:rPr>
            </a:br>
            <a:endParaRPr lang="es-ES" sz="21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30B840F-B756-A6BD-1CE8-71E1CFCE5C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7416" y="0"/>
            <a:ext cx="7224584" cy="6836847"/>
          </a:xfrm>
        </p:spPr>
      </p:pic>
    </p:spTree>
    <p:extLst>
      <p:ext uri="{BB962C8B-B14F-4D97-AF65-F5344CB8AC3E}">
        <p14:creationId xmlns:p14="http://schemas.microsoft.com/office/powerpoint/2010/main" val="3986199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8EDA55-6B9D-9E77-641B-1874E690A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3" y="-4119"/>
            <a:ext cx="12192000" cy="3628768"/>
          </a:xfrm>
          <a:prstGeom prst="rect">
            <a:avLst/>
          </a:prstGeom>
        </p:spPr>
      </p:pic>
      <p:sp>
        <p:nvSpPr>
          <p:cNvPr id="12" name="Oval 11">
            <a:extLst>
              <a:ext uri="{FF2B5EF4-FFF2-40B4-BE49-F238E27FC236}">
                <a16:creationId xmlns:a16="http://schemas.microsoft.com/office/drawing/2014/main" id="{B6F31E82-100B-36DC-928B-8771046DDEC8}"/>
              </a:ext>
            </a:extLst>
          </p:cNvPr>
          <p:cNvSpPr/>
          <p:nvPr/>
        </p:nvSpPr>
        <p:spPr>
          <a:xfrm>
            <a:off x="5189840" y="-32952"/>
            <a:ext cx="1968843" cy="321276"/>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Oval 12">
            <a:extLst>
              <a:ext uri="{FF2B5EF4-FFF2-40B4-BE49-F238E27FC236}">
                <a16:creationId xmlns:a16="http://schemas.microsoft.com/office/drawing/2014/main" id="{7442DB4D-4899-773D-8EF3-94FA9144B260}"/>
              </a:ext>
            </a:extLst>
          </p:cNvPr>
          <p:cNvSpPr/>
          <p:nvPr/>
        </p:nvSpPr>
        <p:spPr>
          <a:xfrm>
            <a:off x="448193" y="-16476"/>
            <a:ext cx="1845275" cy="313038"/>
          </a:xfrm>
          <a:prstGeom prst="ellipse">
            <a:avLst/>
          </a:prstGeom>
          <a:no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ontent Placeholder 14">
            <a:extLst>
              <a:ext uri="{FF2B5EF4-FFF2-40B4-BE49-F238E27FC236}">
                <a16:creationId xmlns:a16="http://schemas.microsoft.com/office/drawing/2014/main" id="{DDA1AB3D-5F21-567D-3D07-DAC95154B83B}"/>
              </a:ext>
            </a:extLst>
          </p:cNvPr>
          <p:cNvSpPr>
            <a:spLocks noGrp="1"/>
          </p:cNvSpPr>
          <p:nvPr>
            <p:ph idx="1"/>
          </p:nvPr>
        </p:nvSpPr>
        <p:spPr>
          <a:xfrm>
            <a:off x="-57664" y="3624649"/>
            <a:ext cx="12463850" cy="1865262"/>
          </a:xfrm>
        </p:spPr>
        <p:txBody>
          <a:bodyPr>
            <a:noAutofit/>
          </a:bodyPr>
          <a:lstStyle/>
          <a:p>
            <a:pPr marL="0" lvl="0" indent="0" eaLnBrk="0" fontAlgn="base" hangingPunct="0">
              <a:lnSpc>
                <a:spcPct val="150000"/>
              </a:lnSpc>
              <a:spcBef>
                <a:spcPct val="0"/>
              </a:spcBef>
              <a:spcAft>
                <a:spcPct val="0"/>
              </a:spcAft>
              <a:buClrTx/>
              <a:buSzTx/>
              <a:buNone/>
            </a:pPr>
            <a:r>
              <a:rPr lang="en-US" altLang="es-ES" sz="1950" dirty="0">
                <a:latin typeface="Times New Roman" panose="02020603050405020304" pitchFamily="18" charset="0"/>
                <a:cs typeface="Times New Roman" panose="02020603050405020304" pitchFamily="18" charset="0"/>
              </a:rPr>
              <a:t>Education and Faculty Ranks Concentrate in Moderate Ranges, Reflecting Mid-Level Quality Across Many Universities</a:t>
            </a:r>
          </a:p>
          <a:p>
            <a:pPr marL="0" lvl="0" indent="0" eaLnBrk="0" fontAlgn="base" hangingPunct="0">
              <a:lnSpc>
                <a:spcPct val="150000"/>
              </a:lnSpc>
              <a:spcBef>
                <a:spcPct val="0"/>
              </a:spcBef>
              <a:spcAft>
                <a:spcPct val="0"/>
              </a:spcAft>
              <a:buClrTx/>
              <a:buSzTx/>
              <a:buNone/>
            </a:pPr>
            <a:r>
              <a:rPr lang="en-US" sz="1950" dirty="0">
                <a:latin typeface="Times New Roman" panose="02020603050405020304" pitchFamily="18" charset="0"/>
                <a:cs typeface="Times New Roman" panose="02020603050405020304" pitchFamily="18" charset="0"/>
              </a:rPr>
              <a:t>Research Ranks Are Evenly Distributed, While Employability and National Ranks Are Skewed Values.</a:t>
            </a:r>
          </a:p>
          <a:p>
            <a:pPr marL="0" lvl="0" indent="0" eaLnBrk="0" fontAlgn="base" hangingPunct="0">
              <a:lnSpc>
                <a:spcPct val="100000"/>
              </a:lnSpc>
              <a:spcBef>
                <a:spcPct val="0"/>
              </a:spcBef>
              <a:spcAft>
                <a:spcPct val="0"/>
              </a:spcAft>
              <a:buClrTx/>
              <a:buSzTx/>
              <a:buNone/>
            </a:pPr>
            <a:endParaRPr lang="en-US" sz="1950" dirty="0">
              <a:latin typeface="Times New Roman" panose="02020603050405020304" pitchFamily="18" charset="0"/>
              <a:cs typeface="Times New Roman" panose="02020603050405020304" pitchFamily="18" charset="0"/>
            </a:endParaRPr>
          </a:p>
          <a:p>
            <a:pPr marL="0" lvl="0" indent="0" eaLnBrk="0" fontAlgn="base" hangingPunct="0">
              <a:lnSpc>
                <a:spcPct val="150000"/>
              </a:lnSpc>
              <a:spcBef>
                <a:spcPct val="0"/>
              </a:spcBef>
              <a:spcAft>
                <a:spcPct val="0"/>
              </a:spcAft>
              <a:buClrTx/>
              <a:buSzTx/>
              <a:buNone/>
            </a:pPr>
            <a:r>
              <a:rPr lang="en-US" altLang="es-ES" sz="1950" dirty="0">
                <a:latin typeface="Times New Roman" panose="02020603050405020304" pitchFamily="18" charset="0"/>
                <a:cs typeface="Times New Roman" panose="02020603050405020304" pitchFamily="18" charset="0"/>
              </a:rPr>
              <a:t>High Correlations Indicate Similarity in Research, Education, and Partially Faculty Rankings.</a:t>
            </a:r>
          </a:p>
          <a:p>
            <a:pPr marL="0" lvl="0" indent="0" eaLnBrk="0" fontAlgn="base" hangingPunct="0">
              <a:lnSpc>
                <a:spcPct val="150000"/>
              </a:lnSpc>
              <a:spcBef>
                <a:spcPct val="0"/>
              </a:spcBef>
              <a:spcAft>
                <a:spcPct val="0"/>
              </a:spcAft>
              <a:buClrTx/>
              <a:buSzTx/>
              <a:buNone/>
            </a:pPr>
            <a:r>
              <a:rPr lang="en-US" altLang="es-ES" sz="1950" dirty="0">
                <a:latin typeface="Times New Roman" panose="02020603050405020304" pitchFamily="18" charset="0"/>
                <a:cs typeface="Times New Roman" panose="02020603050405020304" pitchFamily="18" charset="0"/>
              </a:rPr>
              <a:t>Low Correlation in Employability Reflects Its Distinct Distribution from.</a:t>
            </a:r>
          </a:p>
          <a:p>
            <a:pPr marL="0" lvl="0" indent="0" eaLnBrk="0" fontAlgn="base" hangingPunct="0">
              <a:lnSpc>
                <a:spcPct val="150000"/>
              </a:lnSpc>
              <a:spcBef>
                <a:spcPct val="0"/>
              </a:spcBef>
              <a:spcAft>
                <a:spcPct val="0"/>
              </a:spcAft>
              <a:buClrTx/>
              <a:buSzTx/>
              <a:buNone/>
            </a:pPr>
            <a:r>
              <a:rPr lang="en-US" sz="1950" b="1" dirty="0">
                <a:latin typeface="Times New Roman" panose="02020603050405020304" pitchFamily="18" charset="0"/>
                <a:cs typeface="Times New Roman" panose="02020603050405020304" pitchFamily="18" charset="0"/>
              </a:rPr>
              <a:t>Research Strongly Impacts World Rank, Faculty and Education Show Moderate Influence, While Employability and National Ranks Show Low Influence.</a:t>
            </a:r>
            <a:endParaRPr lang="en-US" altLang="es-ES" sz="195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211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521574-742D-D1C1-8EA1-9410C25B69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8023" y="0"/>
            <a:ext cx="8243977" cy="6858000"/>
          </a:xfrm>
        </p:spPr>
      </p:pic>
      <p:sp>
        <p:nvSpPr>
          <p:cNvPr id="2" name="Rectangle 1">
            <a:extLst>
              <a:ext uri="{FF2B5EF4-FFF2-40B4-BE49-F238E27FC236}">
                <a16:creationId xmlns:a16="http://schemas.microsoft.com/office/drawing/2014/main" id="{48D86D57-4E92-5A25-A634-7E3F4C04C303}"/>
              </a:ext>
            </a:extLst>
          </p:cNvPr>
          <p:cNvSpPr>
            <a:spLocks noChangeArrowheads="1"/>
          </p:cNvSpPr>
          <p:nvPr/>
        </p:nvSpPr>
        <p:spPr bwMode="auto">
          <a:xfrm>
            <a:off x="0" y="826557"/>
            <a:ext cx="4098872" cy="5204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s-ES" altLang="es-ES" sz="2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lang="es-ES" altLang="es-ES" sz="2100" dirty="0">
                <a:latin typeface="Times New Roman" panose="02020603050405020304" pitchFamily="18" charset="0"/>
                <a:cs typeface="Times New Roman" panose="02020603050405020304" pitchFamily="18" charset="0"/>
              </a:rPr>
              <a:t>Top 5 </a:t>
            </a:r>
            <a:r>
              <a:rPr lang="es-ES" altLang="es-ES" sz="2100" dirty="0" err="1">
                <a:latin typeface="Times New Roman" panose="02020603050405020304" pitchFamily="18" charset="0"/>
                <a:cs typeface="Times New Roman" panose="02020603050405020304" pitchFamily="18" charset="0"/>
              </a:rPr>
              <a:t>universities</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stayed</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stable</a:t>
            </a:r>
            <a:r>
              <a:rPr lang="es-ES" altLang="es-ES" sz="2100" dirty="0">
                <a:latin typeface="Times New Roman" panose="02020603050405020304" pitchFamily="18" charset="0"/>
                <a:cs typeface="Times New Roman" panose="02020603050405020304" pitchFamily="18" charset="0"/>
              </a:rPr>
              <a:t> in rankings </a:t>
            </a:r>
            <a:r>
              <a:rPr lang="es-ES" altLang="es-ES" sz="2100" dirty="0" err="1">
                <a:latin typeface="Times New Roman" panose="02020603050405020304" pitchFamily="18" charset="0"/>
                <a:cs typeface="Times New Roman" panose="02020603050405020304" pitchFamily="18" charset="0"/>
              </a:rPr>
              <a:t>from</a:t>
            </a:r>
            <a:r>
              <a:rPr lang="es-ES" altLang="es-ES" sz="2100" dirty="0">
                <a:latin typeface="Times New Roman" panose="02020603050405020304" pitchFamily="18" charset="0"/>
                <a:cs typeface="Times New Roman" panose="02020603050405020304" pitchFamily="18" charset="0"/>
              </a:rPr>
              <a:t> 2014 </a:t>
            </a:r>
            <a:r>
              <a:rPr lang="es-ES" altLang="es-ES" sz="2100" dirty="0" err="1">
                <a:latin typeface="Times New Roman" panose="02020603050405020304" pitchFamily="18" charset="0"/>
                <a:cs typeface="Times New Roman" panose="02020603050405020304" pitchFamily="18" charset="0"/>
              </a:rPr>
              <a:t>to</a:t>
            </a:r>
            <a:r>
              <a:rPr lang="es-ES" altLang="es-ES" sz="2100" dirty="0">
                <a:latin typeface="Times New Roman" panose="02020603050405020304" pitchFamily="18" charset="0"/>
                <a:cs typeface="Times New Roman" panose="02020603050405020304" pitchFamily="18" charset="0"/>
              </a:rPr>
              <a:t> 2024.</a:t>
            </a:r>
          </a:p>
          <a:p>
            <a:pPr marL="0" marR="0" lvl="0" indent="0" algn="l" defTabSz="914400" rtl="0" eaLnBrk="0" fontAlgn="base" latinLnBrk="0" hangingPunct="0">
              <a:lnSpc>
                <a:spcPct val="150000"/>
              </a:lnSpc>
              <a:spcBef>
                <a:spcPct val="0"/>
              </a:spcBef>
              <a:spcAft>
                <a:spcPct val="0"/>
              </a:spcAft>
              <a:buClrTx/>
              <a:buSzTx/>
              <a:tabLst/>
            </a:pPr>
            <a:endParaRPr lang="es-ES" altLang="es-ES" sz="21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r>
              <a:rPr lang="es-ES" altLang="es-ES" sz="2100" dirty="0">
                <a:latin typeface="Times New Roman" panose="02020603050405020304" pitchFamily="18" charset="0"/>
                <a:cs typeface="Times New Roman" panose="02020603050405020304" pitchFamily="18" charset="0"/>
              </a:rPr>
              <a:t>Rankings </a:t>
            </a:r>
            <a:r>
              <a:rPr lang="es-ES" altLang="es-ES" sz="2100" dirty="0" err="1">
                <a:latin typeface="Times New Roman" panose="02020603050405020304" pitchFamily="18" charset="0"/>
                <a:cs typeface="Times New Roman" panose="02020603050405020304" pitchFamily="18" charset="0"/>
              </a:rPr>
              <a:t>for</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universities</a:t>
            </a:r>
            <a:r>
              <a:rPr lang="es-ES" altLang="es-ES" sz="2100" dirty="0">
                <a:latin typeface="Times New Roman" panose="02020603050405020304" pitchFamily="18" charset="0"/>
                <a:cs typeface="Times New Roman" panose="02020603050405020304" pitchFamily="18" charset="0"/>
              </a:rPr>
              <a:t> in 6th </a:t>
            </a:r>
            <a:r>
              <a:rPr lang="es-ES" altLang="es-ES" sz="2100" dirty="0" err="1">
                <a:latin typeface="Times New Roman" panose="02020603050405020304" pitchFamily="18" charset="0"/>
                <a:cs typeface="Times New Roman" panose="02020603050405020304" pitchFamily="18" charset="0"/>
              </a:rPr>
              <a:t>to</a:t>
            </a:r>
            <a:r>
              <a:rPr lang="es-ES" altLang="es-ES" sz="2100" dirty="0">
                <a:latin typeface="Times New Roman" panose="02020603050405020304" pitchFamily="18" charset="0"/>
                <a:cs typeface="Times New Roman" panose="02020603050405020304" pitchFamily="18" charset="0"/>
              </a:rPr>
              <a:t> 10th place </a:t>
            </a:r>
            <a:r>
              <a:rPr lang="es-ES" altLang="es-ES" sz="2100" dirty="0" err="1">
                <a:latin typeface="Times New Roman" panose="02020603050405020304" pitchFamily="18" charset="0"/>
                <a:cs typeface="Times New Roman" panose="02020603050405020304" pitchFamily="18" charset="0"/>
              </a:rPr>
              <a:t>shifted</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between</a:t>
            </a:r>
            <a:r>
              <a:rPr lang="es-ES" altLang="es-ES" sz="2100" dirty="0">
                <a:latin typeface="Times New Roman" panose="02020603050405020304" pitchFamily="18" charset="0"/>
                <a:cs typeface="Times New Roman" panose="02020603050405020304" pitchFamily="18" charset="0"/>
              </a:rPr>
              <a:t> 6th and 14th.</a:t>
            </a:r>
          </a:p>
          <a:p>
            <a:pPr marL="0" marR="0" lvl="0" indent="0" algn="l" defTabSz="914400" rtl="0" eaLnBrk="0" fontAlgn="base" latinLnBrk="0" hangingPunct="0">
              <a:lnSpc>
                <a:spcPct val="150000"/>
              </a:lnSpc>
              <a:spcBef>
                <a:spcPct val="0"/>
              </a:spcBef>
              <a:spcAft>
                <a:spcPct val="0"/>
              </a:spcAft>
              <a:buClrTx/>
              <a:buSzTx/>
              <a:tabLst/>
            </a:pPr>
            <a:endParaRPr lang="es-ES" altLang="es-ES" sz="21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tabLst/>
            </a:pPr>
            <a:r>
              <a:rPr lang="es-ES" altLang="es-ES" sz="2100" dirty="0" err="1">
                <a:latin typeface="Times New Roman" panose="02020603050405020304" pitchFamily="18" charset="0"/>
                <a:cs typeface="Times New Roman" panose="02020603050405020304" pitchFamily="18" charset="0"/>
              </a:rPr>
              <a:t>Overall</a:t>
            </a:r>
            <a:r>
              <a:rPr lang="es-ES" altLang="es-ES" sz="2100" dirty="0">
                <a:latin typeface="Times New Roman" panose="02020603050405020304" pitchFamily="18" charset="0"/>
                <a:cs typeface="Times New Roman" panose="02020603050405020304" pitchFamily="18" charset="0"/>
              </a:rPr>
              <a:t>, top </a:t>
            </a:r>
            <a:r>
              <a:rPr lang="es-ES" altLang="es-ES" sz="2100" dirty="0" err="1">
                <a:latin typeface="Times New Roman" panose="02020603050405020304" pitchFamily="18" charset="0"/>
                <a:cs typeface="Times New Roman" panose="02020603050405020304" pitchFamily="18" charset="0"/>
              </a:rPr>
              <a:t>university</a:t>
            </a:r>
            <a:r>
              <a:rPr lang="es-ES" altLang="es-ES" sz="2100" dirty="0">
                <a:latin typeface="Times New Roman" panose="02020603050405020304" pitchFamily="18" charset="0"/>
                <a:cs typeface="Times New Roman" panose="02020603050405020304" pitchFamily="18" charset="0"/>
              </a:rPr>
              <a:t> rankings </a:t>
            </a:r>
            <a:r>
              <a:rPr lang="es-ES" altLang="es-ES" sz="2100" dirty="0" err="1">
                <a:latin typeface="Times New Roman" panose="02020603050405020304" pitchFamily="18" charset="0"/>
                <a:cs typeface="Times New Roman" panose="02020603050405020304" pitchFamily="18" charset="0"/>
              </a:rPr>
              <a:t>have</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stayed</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mostly</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steady</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over</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the</a:t>
            </a:r>
            <a:r>
              <a:rPr lang="es-ES" altLang="es-ES" sz="2100" dirty="0">
                <a:latin typeface="Times New Roman" panose="02020603050405020304" pitchFamily="18" charset="0"/>
                <a:cs typeface="Times New Roman" panose="02020603050405020304" pitchFamily="18" charset="0"/>
              </a:rPr>
              <a:t> </a:t>
            </a:r>
            <a:r>
              <a:rPr lang="es-ES" altLang="es-ES" sz="2100" dirty="0" err="1">
                <a:latin typeface="Times New Roman" panose="02020603050405020304" pitchFamily="18" charset="0"/>
                <a:cs typeface="Times New Roman" panose="02020603050405020304" pitchFamily="18" charset="0"/>
              </a:rPr>
              <a:t>years</a:t>
            </a:r>
            <a:r>
              <a:rPr lang="es-ES" altLang="es-ES" sz="2100" dirty="0">
                <a:solidFill>
                  <a:schemeClr val="tx1">
                    <a:lumMod val="65000"/>
                    <a:lumOff val="35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408275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307E506-5C39-82B1-DB7F-8DCFB940F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6497" y="0"/>
            <a:ext cx="8295503" cy="6858000"/>
          </a:xfrm>
        </p:spPr>
      </p:pic>
      <p:sp>
        <p:nvSpPr>
          <p:cNvPr id="12" name="TextBox 11">
            <a:extLst>
              <a:ext uri="{FF2B5EF4-FFF2-40B4-BE49-F238E27FC236}">
                <a16:creationId xmlns:a16="http://schemas.microsoft.com/office/drawing/2014/main" id="{3DAEB628-E476-5527-0677-2F709628896B}"/>
              </a:ext>
            </a:extLst>
          </p:cNvPr>
          <p:cNvSpPr txBox="1"/>
          <p:nvPr/>
        </p:nvSpPr>
        <p:spPr>
          <a:xfrm>
            <a:off x="-82377" y="667990"/>
            <a:ext cx="4189427" cy="532453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Top 20 Universities Analysis:</a:t>
            </a:r>
          </a:p>
          <a:p>
            <a:pPr lvl="1"/>
            <a:r>
              <a:rPr lang="en-US" sz="2000" dirty="0">
                <a:latin typeface="Times New Roman" panose="02020603050405020304" pitchFamily="18" charset="0"/>
                <a:cs typeface="Times New Roman" panose="02020603050405020304" pitchFamily="18" charset="0"/>
              </a:rPr>
              <a:t>Minimal changes in the top 5 positions over the years</a:t>
            </a:r>
          </a:p>
          <a:p>
            <a:pPr lvl="1">
              <a:lnSpc>
                <a:spcPts val="2400"/>
              </a:lnSpc>
            </a:pP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Significant shifts between the 5th and 20th positions</a:t>
            </a:r>
          </a:p>
          <a:p>
            <a:pPr lvl="1"/>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Some universities have moved from the 30th to the top 20</a:t>
            </a:r>
          </a:p>
          <a:p>
            <a:pPr marL="742950" lvl="1"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Notable Inclusion:</a:t>
            </a:r>
          </a:p>
          <a:p>
            <a:pPr lvl="1"/>
            <a:r>
              <a:rPr lang="en-US" sz="2000" dirty="0">
                <a:latin typeface="Times New Roman" panose="02020603050405020304" pitchFamily="18" charset="0"/>
                <a:cs typeface="Times New Roman" panose="02020603050405020304" pitchFamily="18" charset="0"/>
              </a:rPr>
              <a:t>PSL University of France entered the top rankings post-2020</a:t>
            </a:r>
          </a:p>
          <a:p>
            <a:pPr lvl="1"/>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Formally established as a university in 2019</a:t>
            </a:r>
          </a:p>
          <a:p>
            <a:endParaRPr lang="es-E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5986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3909</TotalTime>
  <Words>989</Words>
  <Application>Microsoft Office PowerPoint</Application>
  <PresentationFormat>Widescreen</PresentationFormat>
  <Paragraphs>134</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Black</vt:lpstr>
      <vt:lpstr>Calibri</vt:lpstr>
      <vt:lpstr>Calibri Light</vt:lpstr>
      <vt:lpstr>Consolas</vt:lpstr>
      <vt:lpstr>Times New Roman</vt:lpstr>
      <vt:lpstr>Wingdings</vt:lpstr>
      <vt:lpstr>Office Theme</vt:lpstr>
      <vt:lpstr>University Ranking Analysis  (2014-2024)</vt:lpstr>
      <vt:lpstr>Data Source</vt:lpstr>
      <vt:lpstr>Problems in the data</vt:lpstr>
      <vt:lpstr>Hypotheses</vt:lpstr>
      <vt:lpstr>PowerPoint Presentation</vt:lpstr>
      <vt:lpstr>Research Rank and then Faculty Rank are key drivers of World Rank.   Education Rank and Employability Rank moderately influencing other metrics.   National Rank has weak correlations with other variables.  </vt:lpstr>
      <vt:lpstr>PowerPoint Presentation</vt:lpstr>
      <vt:lpstr>PowerPoint Presentation</vt:lpstr>
      <vt:lpstr>PowerPoint Presentation</vt:lpstr>
      <vt:lpstr>The USA and China dominate the spider plot with the largest areas.   China has grown quickly in recent years, expanding outward on the plot.   Japan, Germany, and the UK have smaller, stable areas, showing steady representation.   The plot highlights the USA's lead in rankings, with China closing the gap quickly. </vt:lpstr>
      <vt:lpstr>The top 11 universities remained from the same countries,  although the ranks between 3rd and 11th shifted over the years.    Notable: Canada dropped out of the top 10 in 2024, allowing Australia, previously ranked 11th, to enter the top 10 for the first time in a decade  </vt:lpstr>
      <vt:lpstr>Iran  entered the top 20 countries in 2018  and has stayed there since.  </vt:lpstr>
      <vt:lpstr>PowerPoint Presentation</vt:lpstr>
      <vt:lpstr>PowerPoint Presentation</vt:lpstr>
      <vt:lpstr>PowerPoint Presentation</vt:lpstr>
      <vt:lpstr>PowerPoint Presentation</vt:lpstr>
      <vt:lpstr>Conclusions</vt:lpstr>
      <vt:lpstr>Conclusions</vt:lpstr>
      <vt:lpstr>Conclusions</vt:lpstr>
      <vt:lpstr>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Arman naeini</dc:creator>
  <cp:lastModifiedBy>Arman naeini</cp:lastModifiedBy>
  <cp:revision>196</cp:revision>
  <dcterms:created xsi:type="dcterms:W3CDTF">2024-11-06T11:27:40Z</dcterms:created>
  <dcterms:modified xsi:type="dcterms:W3CDTF">2024-11-11T22:48:47Z</dcterms:modified>
</cp:coreProperties>
</file>